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8"/>
  </p:notesMasterIdLst>
  <p:sldIdLst>
    <p:sldId id="256" r:id="rId2"/>
    <p:sldId id="258" r:id="rId3"/>
    <p:sldId id="263" r:id="rId4"/>
    <p:sldId id="259" r:id="rId5"/>
    <p:sldId id="297" r:id="rId6"/>
    <p:sldId id="298" r:id="rId7"/>
    <p:sldId id="312" r:id="rId8"/>
    <p:sldId id="260" r:id="rId9"/>
    <p:sldId id="261" r:id="rId10"/>
    <p:sldId id="299" r:id="rId11"/>
    <p:sldId id="262" r:id="rId12"/>
    <p:sldId id="300" r:id="rId13"/>
    <p:sldId id="301" r:id="rId14"/>
    <p:sldId id="302" r:id="rId15"/>
    <p:sldId id="305" r:id="rId16"/>
    <p:sldId id="306" r:id="rId17"/>
    <p:sldId id="308" r:id="rId18"/>
    <p:sldId id="310" r:id="rId19"/>
    <p:sldId id="362" r:id="rId20"/>
    <p:sldId id="363" r:id="rId21"/>
    <p:sldId id="364" r:id="rId22"/>
    <p:sldId id="313" r:id="rId23"/>
    <p:sldId id="314" r:id="rId24"/>
    <p:sldId id="316" r:id="rId25"/>
    <p:sldId id="317" r:id="rId26"/>
    <p:sldId id="318" r:id="rId27"/>
    <p:sldId id="320" r:id="rId28"/>
    <p:sldId id="319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65" r:id="rId38"/>
    <p:sldId id="366" r:id="rId39"/>
    <p:sldId id="367" r:id="rId40"/>
    <p:sldId id="332" r:id="rId41"/>
    <p:sldId id="330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59" r:id="rId51"/>
    <p:sldId id="360" r:id="rId52"/>
    <p:sldId id="361" r:id="rId53"/>
    <p:sldId id="341" r:id="rId54"/>
    <p:sldId id="342" r:id="rId55"/>
    <p:sldId id="373" r:id="rId56"/>
    <p:sldId id="374" r:id="rId57"/>
    <p:sldId id="375" r:id="rId58"/>
    <p:sldId id="376" r:id="rId59"/>
    <p:sldId id="355" r:id="rId60"/>
    <p:sldId id="368" r:id="rId61"/>
    <p:sldId id="369" r:id="rId62"/>
    <p:sldId id="370" r:id="rId63"/>
    <p:sldId id="371" r:id="rId64"/>
    <p:sldId id="372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43" r:id="rId73"/>
    <p:sldId id="357" r:id="rId74"/>
    <p:sldId id="344" r:id="rId75"/>
    <p:sldId id="347" r:id="rId76"/>
    <p:sldId id="348" r:id="rId77"/>
    <p:sldId id="345" r:id="rId78"/>
    <p:sldId id="358" r:id="rId79"/>
    <p:sldId id="346" r:id="rId80"/>
    <p:sldId id="350" r:id="rId81"/>
    <p:sldId id="349" r:id="rId82"/>
    <p:sldId id="351" r:id="rId83"/>
    <p:sldId id="353" r:id="rId84"/>
    <p:sldId id="352" r:id="rId85"/>
    <p:sldId id="268" r:id="rId86"/>
    <p:sldId id="271" r:id="rId87"/>
  </p:sldIdLst>
  <p:sldSz cx="9144000" cy="5143500" type="screen16x9"/>
  <p:notesSz cx="6858000" cy="9144000"/>
  <p:embeddedFontLst>
    <p:embeddedFont>
      <p:font typeface="Advent Pro SemiBold" panose="020B0600000101010101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Fira Sans Condensed Medium" panose="020B0603050000020004" pitchFamily="34" charset="0"/>
      <p:regular r:id="rId94"/>
      <p:bold r:id="rId95"/>
      <p:italic r:id="rId96"/>
      <p:boldItalic r:id="rId97"/>
    </p:embeddedFont>
    <p:embeddedFont>
      <p:font typeface="Fira Sans Extra Condensed Medium" panose="020B0600000101010101" charset="0"/>
      <p:regular r:id="rId98"/>
      <p:bold r:id="rId99"/>
      <p:italic r:id="rId100"/>
      <p:boldItalic r:id="rId101"/>
    </p:embeddedFont>
    <p:embeddedFont>
      <p:font typeface="HY헤드라인M" panose="02030600000101010101" pitchFamily="18" charset="-127"/>
      <p:regular r:id="rId102"/>
    </p:embeddedFont>
    <p:embeddedFont>
      <p:font typeface="Maven Pro" panose="020B0600000101010101" charset="0"/>
      <p:regular r:id="rId103"/>
      <p:bold r:id="rId104"/>
    </p:embeddedFont>
    <p:embeddedFont>
      <p:font typeface="Share Tech" panose="020B0600000101010101" charset="0"/>
      <p:regular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220F2A-0467-485D-9FA7-73E19ACA1BC9}">
  <a:tblStyle styleId="{42220F2A-0467-485D-9FA7-73E19ACA1B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549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253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1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92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0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08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46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371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75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591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14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72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5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93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3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164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7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4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68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7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49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91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81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814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75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141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3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07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34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722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589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776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868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262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581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4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09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76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77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714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56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56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56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56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382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382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0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09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083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9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6095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08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08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2083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09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174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08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760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449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99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58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44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938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59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9951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712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338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219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9" r:id="rId9"/>
    <p:sldLayoutId id="2147483663" r:id="rId10"/>
    <p:sldLayoutId id="2147483667" r:id="rId11"/>
    <p:sldLayoutId id="214748366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72200" y="2676691"/>
            <a:ext cx="3295500" cy="1393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서정환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임양희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최민지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ENT STOCK</a:t>
            </a:r>
            <a:r>
              <a:rPr lang="en" dirty="0"/>
              <a:t> DATA </a:t>
            </a:r>
            <a:r>
              <a:rPr lang="en" dirty="0">
                <a:solidFill>
                  <a:schemeClr val="accent2"/>
                </a:solidFill>
              </a:rPr>
              <a:t>ANALYZE &amp; PREDICT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B13A0A9-7529-2472-4763-B8318192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7" y="917227"/>
            <a:ext cx="4251628" cy="18516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A6DF8D-F065-8591-A876-618CAF22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77" y="3130318"/>
            <a:ext cx="4726848" cy="1031781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BE785E8-74AB-0B8D-90F5-A3CA6008FDA6}"/>
              </a:ext>
            </a:extLst>
          </p:cNvPr>
          <p:cNvSpPr/>
          <p:nvPr/>
        </p:nvSpPr>
        <p:spPr>
          <a:xfrm>
            <a:off x="3831801" y="2826117"/>
            <a:ext cx="313699" cy="246954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506;p28">
            <a:extLst>
              <a:ext uri="{FF2B5EF4-FFF2-40B4-BE49-F238E27FC236}">
                <a16:creationId xmlns:a16="http://schemas.microsoft.com/office/drawing/2014/main" id="{077F4B4E-37CA-209E-5960-E9586A3E44FE}"/>
              </a:ext>
            </a:extLst>
          </p:cNvPr>
          <p:cNvSpPr txBox="1">
            <a:spLocks/>
          </p:cNvSpPr>
          <p:nvPr/>
        </p:nvSpPr>
        <p:spPr>
          <a:xfrm>
            <a:off x="2011487" y="4242288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2013 ~  2022 GDP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데이터에서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인당 국내총생산 데이터 추출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Google Shape;658;p31">
            <a:extLst>
              <a:ext uri="{FF2B5EF4-FFF2-40B4-BE49-F238E27FC236}">
                <a16:creationId xmlns:a16="http://schemas.microsoft.com/office/drawing/2014/main" id="{5E3D5F07-C050-C200-BF73-3E711941BE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82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전처리</a:t>
            </a:r>
            <a:b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(GDP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전처리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1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(GDP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D48081-EF2C-5FFE-6A8E-F61B3313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15" y="1495763"/>
            <a:ext cx="3541257" cy="1116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DB955-D427-5D8B-74BD-552BC811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410" y="1071446"/>
            <a:ext cx="1938471" cy="245616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E9E9FBB-1407-934E-4162-621101DBF2B7}"/>
              </a:ext>
            </a:extLst>
          </p:cNvPr>
          <p:cNvSpPr/>
          <p:nvPr/>
        </p:nvSpPr>
        <p:spPr>
          <a:xfrm>
            <a:off x="4802268" y="2019022"/>
            <a:ext cx="380443" cy="20690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06;p28">
            <a:extLst>
              <a:ext uri="{FF2B5EF4-FFF2-40B4-BE49-F238E27FC236}">
                <a16:creationId xmlns:a16="http://schemas.microsoft.com/office/drawing/2014/main" id="{7AD39D98-CD85-3094-B888-CA5DF441D619}"/>
              </a:ext>
            </a:extLst>
          </p:cNvPr>
          <p:cNvSpPr txBox="1">
            <a:spLocks/>
          </p:cNvSpPr>
          <p:nvPr/>
        </p:nvSpPr>
        <p:spPr>
          <a:xfrm>
            <a:off x="1998138" y="3955286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추출한 데이터를 토대로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년도를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Index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단위를 만원 단위에서 원 단위로 재설정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코스닥 데이터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1408D-53AA-425C-929C-1CC416D6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24" y="1041216"/>
            <a:ext cx="2700554" cy="2636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953495-146C-52DD-3D1B-2DDB6237A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666" y="1041216"/>
            <a:ext cx="2610510" cy="263640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5BAB6B-E8D0-5F93-9E54-DEDD67EDE40D}"/>
              </a:ext>
            </a:extLst>
          </p:cNvPr>
          <p:cNvSpPr/>
          <p:nvPr/>
        </p:nvSpPr>
        <p:spPr>
          <a:xfrm>
            <a:off x="4352231" y="2159186"/>
            <a:ext cx="600701" cy="40046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506;p28">
            <a:extLst>
              <a:ext uri="{FF2B5EF4-FFF2-40B4-BE49-F238E27FC236}">
                <a16:creationId xmlns:a16="http://schemas.microsoft.com/office/drawing/2014/main" id="{89D9C969-0621-1CD2-7575-0D72E03B428A}"/>
              </a:ext>
            </a:extLst>
          </p:cNvPr>
          <p:cNvSpPr txBox="1">
            <a:spLocks/>
          </p:cNvSpPr>
          <p:nvPr/>
        </p:nvSpPr>
        <p:spPr>
          <a:xfrm>
            <a:off x="2011487" y="4242288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코스닥 데이터에서 각 컬럼에 있는 특수문자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(“,” , “%”)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43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코스닥 데이터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5BAB6B-E8D0-5F93-9E54-DEDD67EDE40D}"/>
              </a:ext>
            </a:extLst>
          </p:cNvPr>
          <p:cNvSpPr/>
          <p:nvPr/>
        </p:nvSpPr>
        <p:spPr>
          <a:xfrm>
            <a:off x="2911036" y="2194960"/>
            <a:ext cx="600701" cy="40046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506;p28">
            <a:extLst>
              <a:ext uri="{FF2B5EF4-FFF2-40B4-BE49-F238E27FC236}">
                <a16:creationId xmlns:a16="http://schemas.microsoft.com/office/drawing/2014/main" id="{89D9C969-0621-1CD2-7575-0D72E03B428A}"/>
              </a:ext>
            </a:extLst>
          </p:cNvPr>
          <p:cNvSpPr txBox="1">
            <a:spLocks/>
          </p:cNvSpPr>
          <p:nvPr/>
        </p:nvSpPr>
        <p:spPr>
          <a:xfrm>
            <a:off x="1815365" y="3806266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코스닥 데이터에서 각 컬럼의 데이터 타입 변경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(string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float)</a:t>
            </a: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거래량 데이터에 대해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결측치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처리 및 단위 변경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결측치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 0, M =&gt; 10^6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K =&gt; 10^3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D55A1-D50E-4092-43E1-48DF1516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47" y="1036247"/>
            <a:ext cx="2250676" cy="2646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C27C3A-50DC-8884-C4ED-7EAF96CBD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776" y="1263815"/>
            <a:ext cx="4937974" cy="2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코스닥 데이터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dirty="0"/>
          </a:p>
        </p:txBody>
      </p:sp>
      <p:sp>
        <p:nvSpPr>
          <p:cNvPr id="14" name="Google Shape;506;p28">
            <a:extLst>
              <a:ext uri="{FF2B5EF4-FFF2-40B4-BE49-F238E27FC236}">
                <a16:creationId xmlns:a16="http://schemas.microsoft.com/office/drawing/2014/main" id="{89D9C969-0621-1CD2-7575-0D72E03B428A}"/>
              </a:ext>
            </a:extLst>
          </p:cNvPr>
          <p:cNvSpPr txBox="1">
            <a:spLocks/>
          </p:cNvSpPr>
          <p:nvPr/>
        </p:nvSpPr>
        <p:spPr>
          <a:xfrm>
            <a:off x="3904832" y="2233791"/>
            <a:ext cx="4485405" cy="4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데이터를 인덱스로 지정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F75EA-8CD9-EEA7-1FAB-94F8651F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6" y="1078726"/>
            <a:ext cx="3370876" cy="31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 데이터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YG))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5B58AC-1CC9-3805-9EE8-4FFF1E17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31" y="1343300"/>
            <a:ext cx="3912894" cy="23760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5FA3AD-DA39-2363-A836-FC8E10B3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46" y="824257"/>
            <a:ext cx="2681808" cy="3414110"/>
          </a:xfrm>
          <a:prstGeom prst="rect">
            <a:avLst/>
          </a:prstGeom>
        </p:spPr>
      </p:pic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2111228" y="4356686"/>
            <a:ext cx="4485405" cy="4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재무제표에서 주가에 영향을 미치는 데이터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08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 데이터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YG))</a:t>
            </a:r>
            <a:endParaRPr dirty="0"/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2111228" y="4356686"/>
            <a:ext cx="4485405" cy="4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재무제표에서 주가에 영향을 미치는 데이터 추출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A6FB2-2693-1FDC-EED4-65328B57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9" y="907726"/>
            <a:ext cx="6994162" cy="1470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27D0F4-01A5-AD47-6C92-25BBC94A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26" y="2571749"/>
            <a:ext cx="2343230" cy="13073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216709-5280-D277-CDF9-3E4E2F547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49"/>
            <a:ext cx="2084531" cy="13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 데이터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YG))</a:t>
            </a:r>
            <a:endParaRPr dirty="0"/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4353930" y="2312023"/>
            <a:ext cx="4485405" cy="64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엑셀 파일에서 추출한 데이터를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데이터프레임으로 병합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B7068-357A-50C6-5AC6-18D39120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84" y="824257"/>
            <a:ext cx="3426646" cy="38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0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 데이터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YG))</a:t>
            </a:r>
            <a:endParaRPr dirty="0"/>
          </a:p>
        </p:txBody>
      </p:sp>
      <p:sp>
        <p:nvSpPr>
          <p:cNvPr id="7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4353930" y="2312023"/>
            <a:ext cx="4485405" cy="64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열에 대해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결측치가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너무 많은 열 및 행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중복되는 기수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21EB33-C8B8-BDE2-E47C-899AD65E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98" y="1024563"/>
            <a:ext cx="3138790" cy="30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C2F989B5-4212-1B05-E278-65C052B8D5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727700" cy="824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뉴스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임양희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46" y="836023"/>
            <a:ext cx="5498985" cy="39645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620486" y="1035231"/>
            <a:ext cx="4676503" cy="979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5930537" y="1035231"/>
            <a:ext cx="2732449" cy="33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0" indent="0" algn="ctr"/>
            <a:endParaRPr lang="en-US" altLang="ko-KR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 순 옵션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기간 설정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고려 시 페이지 따라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바뀌는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url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규칙성 파악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뉴스 기사 담은 태그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&lt;li&gt;</a:t>
            </a: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 찾기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&lt;li&gt;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안에 뉴스 제목 링크 태그인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&lt;a&gt;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 찾기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98863" y="1352006"/>
            <a:ext cx="15675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37605" y="1626326"/>
            <a:ext cx="58129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09244" y="2818310"/>
            <a:ext cx="1318871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2237014" y="2142309"/>
            <a:ext cx="1694906" cy="676001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1541417" y="2455817"/>
            <a:ext cx="2579914" cy="362494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0280" y="3246120"/>
            <a:ext cx="1691640" cy="457201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240280" y="3703321"/>
            <a:ext cx="1691640" cy="762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2237014" y="3879669"/>
            <a:ext cx="1694906" cy="28956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2194560" y="3971109"/>
            <a:ext cx="1737360" cy="61395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0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4541187" y="33722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분석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2636416" y="3384100"/>
            <a:ext cx="18253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058200" y="33841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및 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058200" y="2633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2636409" y="2633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4540595" y="26213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058200" y="15500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636409" y="15500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4540595" y="1538223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058200" y="19621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4540595" y="195027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110900" y="13120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5364699" y="236233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181649" y="16565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2769140" y="16719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4664059" y="1660120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71;p27">
            <a:extLst>
              <a:ext uri="{FF2B5EF4-FFF2-40B4-BE49-F238E27FC236}">
                <a16:creationId xmlns:a16="http://schemas.microsoft.com/office/drawing/2014/main" id="{FEC459A2-2C39-535A-7610-1A7CF30C4CAF}"/>
              </a:ext>
            </a:extLst>
          </p:cNvPr>
          <p:cNvSpPr txBox="1">
            <a:spLocks/>
          </p:cNvSpPr>
          <p:nvPr/>
        </p:nvSpPr>
        <p:spPr>
          <a:xfrm>
            <a:off x="6619982" y="338409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</a:p>
        </p:txBody>
      </p:sp>
      <p:sp>
        <p:nvSpPr>
          <p:cNvPr id="9" name="Google Shape;480;p27">
            <a:extLst>
              <a:ext uri="{FF2B5EF4-FFF2-40B4-BE49-F238E27FC236}">
                <a16:creationId xmlns:a16="http://schemas.microsoft.com/office/drawing/2014/main" id="{549E8024-4D69-C448-3DCC-60A3E4B357F4}"/>
              </a:ext>
            </a:extLst>
          </p:cNvPr>
          <p:cNvSpPr txBox="1">
            <a:spLocks/>
          </p:cNvSpPr>
          <p:nvPr/>
        </p:nvSpPr>
        <p:spPr>
          <a:xfrm>
            <a:off x="6619390" y="263318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  <p:sp>
        <p:nvSpPr>
          <p:cNvPr id="10" name="Google Shape;483;p27">
            <a:extLst>
              <a:ext uri="{FF2B5EF4-FFF2-40B4-BE49-F238E27FC236}">
                <a16:creationId xmlns:a16="http://schemas.microsoft.com/office/drawing/2014/main" id="{E87C78AC-84E9-C2E2-D4BF-D3BA76F07F34}"/>
              </a:ext>
            </a:extLst>
          </p:cNvPr>
          <p:cNvSpPr/>
          <p:nvPr/>
        </p:nvSpPr>
        <p:spPr>
          <a:xfrm>
            <a:off x="6619390" y="1550043"/>
            <a:ext cx="824100" cy="8241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488;p27">
            <a:extLst>
              <a:ext uri="{FF2B5EF4-FFF2-40B4-BE49-F238E27FC236}">
                <a16:creationId xmlns:a16="http://schemas.microsoft.com/office/drawing/2014/main" id="{110EB8B0-248D-0594-C12C-4D29222B5173}"/>
              </a:ext>
            </a:extLst>
          </p:cNvPr>
          <p:cNvSpPr/>
          <p:nvPr/>
        </p:nvSpPr>
        <p:spPr>
          <a:xfrm>
            <a:off x="7443494" y="237415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0478;p59">
            <a:extLst>
              <a:ext uri="{FF2B5EF4-FFF2-40B4-BE49-F238E27FC236}">
                <a16:creationId xmlns:a16="http://schemas.microsoft.com/office/drawing/2014/main" id="{7D1684E1-8517-190C-A30A-DDB1E979A0B6}"/>
              </a:ext>
            </a:extLst>
          </p:cNvPr>
          <p:cNvGrpSpPr/>
          <p:nvPr/>
        </p:nvGrpSpPr>
        <p:grpSpPr>
          <a:xfrm>
            <a:off x="6705962" y="1671960"/>
            <a:ext cx="651556" cy="580283"/>
            <a:chOff x="852385" y="1510916"/>
            <a:chExt cx="353145" cy="351998"/>
          </a:xfrm>
          <a:solidFill>
            <a:schemeClr val="bg2"/>
          </a:solidFill>
        </p:grpSpPr>
        <p:sp>
          <p:nvSpPr>
            <p:cNvPr id="19" name="Google Shape;10479;p59">
              <a:extLst>
                <a:ext uri="{FF2B5EF4-FFF2-40B4-BE49-F238E27FC236}">
                  <a16:creationId xmlns:a16="http://schemas.microsoft.com/office/drawing/2014/main" id="{1C75F0F7-2F26-4642-62F7-C5AE34FB135C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80;p59">
              <a:extLst>
                <a:ext uri="{FF2B5EF4-FFF2-40B4-BE49-F238E27FC236}">
                  <a16:creationId xmlns:a16="http://schemas.microsoft.com/office/drawing/2014/main" id="{4ED1CC4B-8012-4D0E-2E0A-767D30829F0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1;p59">
              <a:extLst>
                <a:ext uri="{FF2B5EF4-FFF2-40B4-BE49-F238E27FC236}">
                  <a16:creationId xmlns:a16="http://schemas.microsoft.com/office/drawing/2014/main" id="{F3145DEC-0D3B-4A52-046D-131617A8D0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Google Shape;486;p27">
            <a:extLst>
              <a:ext uri="{FF2B5EF4-FFF2-40B4-BE49-F238E27FC236}">
                <a16:creationId xmlns:a16="http://schemas.microsoft.com/office/drawing/2014/main" id="{6298F7C0-6D9F-C086-4A6E-6C993231133E}"/>
              </a:ext>
            </a:extLst>
          </p:cNvPr>
          <p:cNvCxnSpPr/>
          <p:nvPr/>
        </p:nvCxnSpPr>
        <p:spPr>
          <a:xfrm>
            <a:off x="2637803" y="196208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86;p27">
            <a:extLst>
              <a:ext uri="{FF2B5EF4-FFF2-40B4-BE49-F238E27FC236}">
                <a16:creationId xmlns:a16="http://schemas.microsoft.com/office/drawing/2014/main" id="{DFB5302C-90E3-4048-B185-B77821395466}"/>
              </a:ext>
            </a:extLst>
          </p:cNvPr>
          <p:cNvCxnSpPr/>
          <p:nvPr/>
        </p:nvCxnSpPr>
        <p:spPr>
          <a:xfrm>
            <a:off x="6622963" y="196208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921" y="824257"/>
            <a:ext cx="7434426" cy="577800"/>
          </a:xfrm>
        </p:spPr>
        <p:txBody>
          <a:bodyPr/>
          <a:lstStyle/>
          <a:p>
            <a:r>
              <a:rPr lang="ko-KR" altLang="en-US" sz="2000" dirty="0" err="1">
                <a:latin typeface="HY헤드라인M" pitchFamily="18" charset="-127"/>
                <a:ea typeface="HY헤드라인M" pitchFamily="18" charset="-127"/>
              </a:rPr>
              <a:t>네이버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 뉴스 </a:t>
            </a:r>
            <a:r>
              <a:rPr lang="ko-KR" altLang="en-US" sz="2000" dirty="0" err="1"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 함수 제작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" y="1497888"/>
            <a:ext cx="4887597" cy="3285311"/>
          </a:xfrm>
          <a:prstGeom prst="rect">
            <a:avLst/>
          </a:prstGeom>
        </p:spPr>
      </p:pic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5551714" y="2566656"/>
            <a:ext cx="3520440" cy="244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2.getTitle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규칙성 있는 </a:t>
            </a:r>
            <a:r>
              <a:rPr lang="en-US" altLang="ko-KR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url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안의 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검색어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시작날짜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종료날짜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페이지번호 공간을 변수화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sz="11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BeautifulSoup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뉴스제목 담은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&lt;a&gt;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뉴스등록날짜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&lt;span&gt;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찾기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9E375483-2255-3AD9-5CEE-5FF4BB0A541C}"/>
              </a:ext>
            </a:extLst>
          </p:cNvPr>
          <p:cNvSpPr txBox="1">
            <a:spLocks/>
          </p:cNvSpPr>
          <p:nvPr/>
        </p:nvSpPr>
        <p:spPr>
          <a:xfrm>
            <a:off x="5551714" y="1090746"/>
            <a:ext cx="3592286" cy="14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1.searchKeyword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검색어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 날짜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종료 날짜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페이지 수 입력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 algn="ctr"/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번호 바꿔가며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getTitle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호출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 algn="ctr">
              <a:buFontTx/>
              <a:buChar char="-"/>
            </a:pP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EB4B10-A5CD-E12F-AF96-7B60F8881163}"/>
              </a:ext>
            </a:extLst>
          </p:cNvPr>
          <p:cNvCxnSpPr>
            <a:cxnSpLocks/>
          </p:cNvCxnSpPr>
          <p:nvPr/>
        </p:nvCxnSpPr>
        <p:spPr>
          <a:xfrm>
            <a:off x="461642" y="3547872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C11DBD-98CC-DCAC-70A3-AF6920D8F885}"/>
              </a:ext>
            </a:extLst>
          </p:cNvPr>
          <p:cNvCxnSpPr>
            <a:cxnSpLocks/>
          </p:cNvCxnSpPr>
          <p:nvPr/>
        </p:nvCxnSpPr>
        <p:spPr>
          <a:xfrm>
            <a:off x="461642" y="4023360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9021BD-83D9-4B9F-4AFA-FC1ED094BF97}"/>
              </a:ext>
            </a:extLst>
          </p:cNvPr>
          <p:cNvCxnSpPr>
            <a:cxnSpLocks/>
          </p:cNvCxnSpPr>
          <p:nvPr/>
        </p:nvCxnSpPr>
        <p:spPr>
          <a:xfrm>
            <a:off x="461642" y="1597152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242040-8A67-94B2-84BE-D4E07309C2F9}"/>
              </a:ext>
            </a:extLst>
          </p:cNvPr>
          <p:cNvCxnSpPr>
            <a:cxnSpLocks/>
          </p:cNvCxnSpPr>
          <p:nvPr/>
        </p:nvCxnSpPr>
        <p:spPr>
          <a:xfrm>
            <a:off x="461642" y="2054352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839FECC-847A-168C-3BB4-B8B27A909CB8}"/>
              </a:ext>
            </a:extLst>
          </p:cNvPr>
          <p:cNvCxnSpPr>
            <a:cxnSpLocks/>
          </p:cNvCxnSpPr>
          <p:nvPr/>
        </p:nvCxnSpPr>
        <p:spPr>
          <a:xfrm>
            <a:off x="461642" y="2194560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58;p31">
            <a:extLst>
              <a:ext uri="{FF2B5EF4-FFF2-40B4-BE49-F238E27FC236}">
                <a16:creationId xmlns:a16="http://schemas.microsoft.com/office/drawing/2014/main" id="{E324307D-D460-4EFE-005C-5E17A3F375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82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뉴스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75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9813" y="670739"/>
            <a:ext cx="4727700" cy="577800"/>
          </a:xfrm>
        </p:spPr>
        <p:txBody>
          <a:bodyPr/>
          <a:lstStyle/>
          <a:p>
            <a:r>
              <a:rPr lang="ko-KR" altLang="en-US" sz="2000" dirty="0" err="1">
                <a:latin typeface="HY헤드라인M" pitchFamily="18" charset="-127"/>
                <a:ea typeface="HY헤드라인M" pitchFamily="18" charset="-127"/>
              </a:rPr>
              <a:t>네이버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 뉴스 </a:t>
            </a:r>
            <a:r>
              <a:rPr lang="ko-KR" altLang="en-US" sz="2000" dirty="0" err="1"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 함수 실행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, 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결과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3" y="1200291"/>
            <a:ext cx="3487401" cy="1443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3" y="2860766"/>
            <a:ext cx="3487400" cy="1937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33" y="1215933"/>
            <a:ext cx="3879669" cy="3265714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cxnSpLocks/>
            <a:stCxn id="3" idx="2"/>
            <a:endCxn id="5" idx="0"/>
          </p:cNvCxnSpPr>
          <p:nvPr/>
        </p:nvCxnSpPr>
        <p:spPr>
          <a:xfrm flipH="1">
            <a:off x="2473513" y="2644186"/>
            <a:ext cx="1" cy="21658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217213" y="3470912"/>
            <a:ext cx="74522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58;p31">
            <a:extLst>
              <a:ext uri="{FF2B5EF4-FFF2-40B4-BE49-F238E27FC236}">
                <a16:creationId xmlns:a16="http://schemas.microsoft.com/office/drawing/2014/main" id="{0872FBCE-8CC4-F8FD-62D1-A4ED0B3232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27700" cy="82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전처리</a:t>
            </a:r>
            <a:b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뉴스 크롤링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32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56613" y="1992475"/>
            <a:ext cx="532621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endParaRPr sz="7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689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AD524-9DB5-DE0F-5343-DFC84BDD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71" y="1964058"/>
            <a:ext cx="1999534" cy="11781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9129D2-07AF-7719-23AA-42440A5C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19" y="1258566"/>
            <a:ext cx="1689097" cy="11260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A70A0D-A667-AC92-8F7F-452F067B5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71" y="1258566"/>
            <a:ext cx="1796641" cy="1126064"/>
          </a:xfrm>
          <a:prstGeom prst="rect">
            <a:avLst/>
          </a:prstGeom>
        </p:spPr>
      </p:pic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2011487" y="4242288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금리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GDP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같은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경제지표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 및 기업의 이슈를 시각화 하여 주가에 영향을 미치는 요인 파악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6" name="Google Shape;506;p28">
            <a:extLst>
              <a:ext uri="{FF2B5EF4-FFF2-40B4-BE49-F238E27FC236}">
                <a16:creationId xmlns:a16="http://schemas.microsoft.com/office/drawing/2014/main" id="{967B1BCB-4C2A-D0E4-FD70-68314700B8BF}"/>
              </a:ext>
            </a:extLst>
          </p:cNvPr>
          <p:cNvSpPr txBox="1">
            <a:spLocks/>
          </p:cNvSpPr>
          <p:nvPr/>
        </p:nvSpPr>
        <p:spPr>
          <a:xfrm>
            <a:off x="4861604" y="2816783"/>
            <a:ext cx="1634112" cy="40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328CC-04D5-CA66-324E-B7E14362A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507" y="2665431"/>
            <a:ext cx="1634113" cy="1088728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2F48B6BD-A3F4-57ED-4F78-7E643A7E4E70}"/>
              </a:ext>
            </a:extLst>
          </p:cNvPr>
          <p:cNvSpPr/>
          <p:nvPr/>
        </p:nvSpPr>
        <p:spPr>
          <a:xfrm>
            <a:off x="3861838" y="2397768"/>
            <a:ext cx="710162" cy="376315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69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020452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재무제표 데이터 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간격이 다르므로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데이터를 년 평균 주가 데이터 변환 및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기간 통일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(2014~2021 or 2022)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AD1E2-54AC-EE59-7E36-086CE629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5" y="1383930"/>
            <a:ext cx="3334117" cy="2535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6BE9FD-0402-6FF1-C1AC-8F83DC34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95" y="1484925"/>
            <a:ext cx="3936459" cy="2002760"/>
          </a:xfrm>
          <a:prstGeom prst="rect">
            <a:avLst/>
          </a:prstGeom>
        </p:spPr>
      </p:pic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506;p28">
            <a:extLst>
              <a:ext uri="{FF2B5EF4-FFF2-40B4-BE49-F238E27FC236}">
                <a16:creationId xmlns:a16="http://schemas.microsoft.com/office/drawing/2014/main" id="{43A9C327-C075-C355-4370-4E12A8AE18D1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63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재무제표 데이터 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간격 통일을 위한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506;p28">
            <a:extLst>
              <a:ext uri="{FF2B5EF4-FFF2-40B4-BE49-F238E27FC236}">
                <a16:creationId xmlns:a16="http://schemas.microsoft.com/office/drawing/2014/main" id="{43A9C327-C075-C355-4370-4E12A8AE18D1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8C67A-9AFC-D0D8-443E-C6259ADA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8" y="1383929"/>
            <a:ext cx="3303806" cy="2563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3D625-8E8E-C915-5857-4D0588EF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98" y="1608175"/>
            <a:ext cx="3720145" cy="20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1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AB549B-0D09-0128-14CB-9165A4A6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85" y="931091"/>
            <a:ext cx="6147515" cy="3452933"/>
          </a:xfrm>
          <a:prstGeom prst="rect">
            <a:avLst/>
          </a:prstGeom>
        </p:spPr>
      </p:pic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23841" y="4547708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평균 주가의 추세가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채권 및 재고자산의 추세와 유사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E657D5-DE6D-BE81-1410-1D9A9E75832F}"/>
              </a:ext>
            </a:extLst>
          </p:cNvPr>
          <p:cNvSpPr/>
          <p:nvPr/>
        </p:nvSpPr>
        <p:spPr>
          <a:xfrm>
            <a:off x="1341565" y="931091"/>
            <a:ext cx="6047054" cy="1738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1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0E7F9-0138-DC6D-6394-96F7EF3C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55" y="922359"/>
            <a:ext cx="6151775" cy="3429035"/>
          </a:xfrm>
          <a:prstGeom prst="rect">
            <a:avLst/>
          </a:prstGeom>
        </p:spPr>
      </p:pic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38202BD2-7D7F-CA94-8060-021FF87CAAD8}"/>
              </a:ext>
            </a:extLst>
          </p:cNvPr>
          <p:cNvSpPr txBox="1">
            <a:spLocks/>
          </p:cNvSpPr>
          <p:nvPr/>
        </p:nvSpPr>
        <p:spPr>
          <a:xfrm>
            <a:off x="2123841" y="4547708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JYP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평균 주가의 추세가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채권의 추세와 유사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7054A-BE4F-617E-D1F6-C0817B59C27F}"/>
              </a:ext>
            </a:extLst>
          </p:cNvPr>
          <p:cNvSpPr/>
          <p:nvPr/>
        </p:nvSpPr>
        <p:spPr>
          <a:xfrm>
            <a:off x="1341565" y="931091"/>
            <a:ext cx="6047054" cy="1738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4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09924-7445-0BC7-30C1-C6BD9366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84" y="982527"/>
            <a:ext cx="5632714" cy="3153926"/>
          </a:xfrm>
          <a:prstGeom prst="rect">
            <a:avLst/>
          </a:prstGeom>
        </p:spPr>
      </p:pic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220C14E3-2F73-D9B3-BDD8-E15EEADECEA6}"/>
              </a:ext>
            </a:extLst>
          </p:cNvPr>
          <p:cNvSpPr txBox="1">
            <a:spLocks/>
          </p:cNvSpPr>
          <p:nvPr/>
        </p:nvSpPr>
        <p:spPr>
          <a:xfrm>
            <a:off x="1999256" y="4216765"/>
            <a:ext cx="5145488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SM, JYP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다르게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이전에는 재무제표의 추세와 연관이 없어 보이나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이후로는 매출채권 및 재고자산의 추세와 유사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21C81D-8D51-2292-60D1-84CB9C471F7C}"/>
              </a:ext>
            </a:extLst>
          </p:cNvPr>
          <p:cNvSpPr/>
          <p:nvPr/>
        </p:nvSpPr>
        <p:spPr>
          <a:xfrm>
            <a:off x="1755903" y="1007047"/>
            <a:ext cx="5585995" cy="15647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94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GDP)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020452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GDP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간격이 다르므로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데이터를 년 평균 주가 데이터 변환 및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기간 통일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(2014~2021 or 2022)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AD1E2-54AC-EE59-7E36-086CE629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5" y="1383930"/>
            <a:ext cx="3334117" cy="2535526"/>
          </a:xfrm>
          <a:prstGeom prst="rect">
            <a:avLst/>
          </a:prstGeom>
        </p:spPr>
      </p:pic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506;p28">
            <a:extLst>
              <a:ext uri="{FF2B5EF4-FFF2-40B4-BE49-F238E27FC236}">
                <a16:creationId xmlns:a16="http://schemas.microsoft.com/office/drawing/2014/main" id="{43A9C327-C075-C355-4370-4E12A8AE18D1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GDP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AA95D-8AE6-935C-077C-90177E25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00" y="1383929"/>
            <a:ext cx="1103983" cy="25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5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56613" y="1992475"/>
            <a:ext cx="532621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및 선정 이유</a:t>
            </a:r>
            <a:endParaRPr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GDP)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GDP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간격 통일을 위한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8C67A-9AFC-D0D8-443E-C6259ADA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8" y="1383929"/>
            <a:ext cx="3303806" cy="2563800"/>
          </a:xfrm>
          <a:prstGeom prst="rect">
            <a:avLst/>
          </a:prstGeom>
        </p:spPr>
      </p:pic>
      <p:sp>
        <p:nvSpPr>
          <p:cNvPr id="2" name="Google Shape;506;p28">
            <a:extLst>
              <a:ext uri="{FF2B5EF4-FFF2-40B4-BE49-F238E27FC236}">
                <a16:creationId xmlns:a16="http://schemas.microsoft.com/office/drawing/2014/main" id="{D25A4D2A-265B-DA0C-734D-E72771EC5E6B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GDP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D6C5A-F05A-3C49-0B3B-DC85E0D8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00" y="1383929"/>
            <a:ext cx="1103983" cy="25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GDP)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23841" y="4547708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년 평균 주가의 추세와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인당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GDP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추세가 유사하지 않음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77707-D401-7F74-6B2C-BB33E0DC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1" y="838632"/>
            <a:ext cx="5693438" cy="35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2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74816"/>
            <a:ext cx="4485405" cy="61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환율 데이터간 날짜 간격이 같으므로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추가적인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생략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AD1E2-54AC-EE59-7E36-086CE629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5" y="1383930"/>
            <a:ext cx="3334117" cy="2535526"/>
          </a:xfrm>
          <a:prstGeom prst="rect">
            <a:avLst/>
          </a:prstGeom>
        </p:spPr>
      </p:pic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506;p28">
            <a:extLst>
              <a:ext uri="{FF2B5EF4-FFF2-40B4-BE49-F238E27FC236}">
                <a16:creationId xmlns:a16="http://schemas.microsoft.com/office/drawing/2014/main" id="{43A9C327-C075-C355-4370-4E12A8AE18D1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06468-879A-0FDA-2AB4-9BBF9B4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14" y="1383929"/>
            <a:ext cx="2284547" cy="25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5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37189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환율이 지속적으로 상승하는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기간의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주가 상승을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898CC-D6FB-DC50-64F2-398EEF59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61" y="908275"/>
            <a:ext cx="6762441" cy="33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9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74816"/>
            <a:ext cx="4485405" cy="61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데이터와 금리 데이터간 날짜 간격이 같으므로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추가적인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생략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AD1E2-54AC-EE59-7E36-086CE629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5" y="1383930"/>
            <a:ext cx="3334117" cy="2535526"/>
          </a:xfrm>
          <a:prstGeom prst="rect">
            <a:avLst/>
          </a:prstGeom>
        </p:spPr>
      </p:pic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1870042" y="1038735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506;p28">
            <a:extLst>
              <a:ext uri="{FF2B5EF4-FFF2-40B4-BE49-F238E27FC236}">
                <a16:creationId xmlns:a16="http://schemas.microsoft.com/office/drawing/2014/main" id="{43A9C327-C075-C355-4370-4E12A8AE18D1}"/>
              </a:ext>
            </a:extLst>
          </p:cNvPr>
          <p:cNvSpPr txBox="1">
            <a:spLocks/>
          </p:cNvSpPr>
          <p:nvPr/>
        </p:nvSpPr>
        <p:spPr>
          <a:xfrm>
            <a:off x="5998294" y="1038734"/>
            <a:ext cx="99719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91061-CE75-86E6-2E55-E6DB433E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30" y="1383928"/>
            <a:ext cx="1033538" cy="24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68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9" y="4048725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금리 변동 추세와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SM, JYP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주가 변동 추세와 유사하나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주가 변동 추세와는 연관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금리 변동과 주가 변동간 연관성이 있다고 보기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힘듬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F80A9-8AB9-3447-8169-2E9B28DF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50" y="800758"/>
            <a:ext cx="6424884" cy="31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56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4961359" y="2286922"/>
            <a:ext cx="3771621" cy="95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주가 변동에서 특정 기간에 대해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크롤링한 이슈 데이터에 대한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워드 클라우드 생성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D6AD6-3146-87C0-1445-C1A06F16B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3" y="767561"/>
            <a:ext cx="4300526" cy="41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7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10AB81-51DA-4B08-E18A-4F36DC15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76" y="1110234"/>
            <a:ext cx="4062624" cy="3521964"/>
          </a:xfrm>
          <a:prstGeom prst="rect">
            <a:avLst/>
          </a:prstGeom>
        </p:spPr>
      </p:pic>
      <p:sp>
        <p:nvSpPr>
          <p:cNvPr id="14" name="Google Shape;506;p28">
            <a:extLst>
              <a:ext uri="{FF2B5EF4-FFF2-40B4-BE49-F238E27FC236}">
                <a16:creationId xmlns:a16="http://schemas.microsoft.com/office/drawing/2014/main" id="{0A58EBDA-424C-0B0E-38B5-5D1FF3470E72}"/>
              </a:ext>
            </a:extLst>
          </p:cNvPr>
          <p:cNvSpPr txBox="1">
            <a:spLocks/>
          </p:cNvSpPr>
          <p:nvPr/>
        </p:nvSpPr>
        <p:spPr>
          <a:xfrm>
            <a:off x="4821151" y="1152145"/>
            <a:ext cx="3771621" cy="335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크롤링하여 얻은 뉴스 기사 제목 토큰화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토큰화 함수로 정규표현식 토큰화 클래스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RegexpTokenizer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\w: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{2,}: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글자 이상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기사 제목에서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\w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두 글자 이상 연속된 텍스트를 토큰화해서 리스트 형태로 반환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E5B91-6463-A929-DEA1-D9CD34D24527}"/>
              </a:ext>
            </a:extLst>
          </p:cNvPr>
          <p:cNvCxnSpPr>
            <a:cxnSpLocks/>
          </p:cNvCxnSpPr>
          <p:nvPr/>
        </p:nvCxnSpPr>
        <p:spPr>
          <a:xfrm>
            <a:off x="6723888" y="2042160"/>
            <a:ext cx="0" cy="52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145DC6-E1FC-9F2B-9E9A-3A8BD0F9B8F8}"/>
              </a:ext>
            </a:extLst>
          </p:cNvPr>
          <p:cNvCxnSpPr/>
          <p:nvPr/>
        </p:nvCxnSpPr>
        <p:spPr>
          <a:xfrm>
            <a:off x="688848" y="2831792"/>
            <a:ext cx="157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571;p29">
            <a:extLst>
              <a:ext uri="{FF2B5EF4-FFF2-40B4-BE49-F238E27FC236}">
                <a16:creationId xmlns:a16="http://schemas.microsoft.com/office/drawing/2014/main" id="{67092ED7-7C3D-F1C8-0E7C-8E22E82C869A}"/>
              </a:ext>
            </a:extLst>
          </p:cNvPr>
          <p:cNvSpPr txBox="1">
            <a:spLocks/>
          </p:cNvSpPr>
          <p:nvPr/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71;p29">
            <a:extLst>
              <a:ext uri="{FF2B5EF4-FFF2-40B4-BE49-F238E27FC236}">
                <a16:creationId xmlns:a16="http://schemas.microsoft.com/office/drawing/2014/main" id="{E6DA0356-5026-7EBF-A1FC-888799E3C556}"/>
              </a:ext>
            </a:extLst>
          </p:cNvPr>
          <p:cNvSpPr txBox="1">
            <a:spLocks/>
          </p:cNvSpPr>
          <p:nvPr/>
        </p:nvSpPr>
        <p:spPr>
          <a:xfrm>
            <a:off x="152400" y="1545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87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7526D-A2A9-4A89-55B5-5BCF1FF0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5" y="1085548"/>
            <a:ext cx="4507911" cy="3583527"/>
          </a:xfrm>
          <a:prstGeom prst="rect">
            <a:avLst/>
          </a:prstGeom>
        </p:spPr>
      </p:pic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BC29A7FD-890B-733E-59EF-AC434C645EC3}"/>
              </a:ext>
            </a:extLst>
          </p:cNvPr>
          <p:cNvSpPr txBox="1">
            <a:spLocks/>
          </p:cNvSpPr>
          <p:nvPr/>
        </p:nvSpPr>
        <p:spPr>
          <a:xfrm>
            <a:off x="5711952" y="1420368"/>
            <a:ext cx="3021028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이차원 리스트 하나의 리스트로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ko-KR" altLang="en-US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엔터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 회사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마다의 불용어를 지정해서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빈도수 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단어 도출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84025FF-8CA0-7093-D8EE-2C477292BCE9}"/>
              </a:ext>
            </a:extLst>
          </p:cNvPr>
          <p:cNvCxnSpPr/>
          <p:nvPr/>
        </p:nvCxnSpPr>
        <p:spPr>
          <a:xfrm>
            <a:off x="7174992" y="2048256"/>
            <a:ext cx="0" cy="19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90EC0F-03FA-117D-2B21-98D6485AD477}"/>
              </a:ext>
            </a:extLst>
          </p:cNvPr>
          <p:cNvCxnSpPr>
            <a:cxnSpLocks/>
          </p:cNvCxnSpPr>
          <p:nvPr/>
        </p:nvCxnSpPr>
        <p:spPr>
          <a:xfrm>
            <a:off x="7168896" y="2877312"/>
            <a:ext cx="6096" cy="21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C99E79A-E99B-826D-AC95-FCA9B27B2116}"/>
              </a:ext>
            </a:extLst>
          </p:cNvPr>
          <p:cNvCxnSpPr>
            <a:cxnSpLocks/>
          </p:cNvCxnSpPr>
          <p:nvPr/>
        </p:nvCxnSpPr>
        <p:spPr>
          <a:xfrm>
            <a:off x="402498" y="1532054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634434-F895-F374-7B95-34DE36F5D078}"/>
              </a:ext>
            </a:extLst>
          </p:cNvPr>
          <p:cNvCxnSpPr>
            <a:cxnSpLocks/>
          </p:cNvCxnSpPr>
          <p:nvPr/>
        </p:nvCxnSpPr>
        <p:spPr>
          <a:xfrm>
            <a:off x="394748" y="1653974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0A578E-6EC5-6941-3D38-566C5EAB1F64}"/>
              </a:ext>
            </a:extLst>
          </p:cNvPr>
          <p:cNvCxnSpPr>
            <a:cxnSpLocks/>
          </p:cNvCxnSpPr>
          <p:nvPr/>
        </p:nvCxnSpPr>
        <p:spPr>
          <a:xfrm>
            <a:off x="394748" y="1824662"/>
            <a:ext cx="21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71;p29">
            <a:extLst>
              <a:ext uri="{FF2B5EF4-FFF2-40B4-BE49-F238E27FC236}">
                <a16:creationId xmlns:a16="http://schemas.microsoft.com/office/drawing/2014/main" id="{A59A145B-5F4B-E85A-F4EA-B4B2621E372D}"/>
              </a:ext>
            </a:extLst>
          </p:cNvPr>
          <p:cNvSpPr txBox="1">
            <a:spLocks/>
          </p:cNvSpPr>
          <p:nvPr/>
        </p:nvSpPr>
        <p:spPr>
          <a:xfrm>
            <a:off x="152400" y="1545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22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00097D-ACC5-C935-F504-59B36237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45" y="1045487"/>
            <a:ext cx="3636375" cy="3662172"/>
          </a:xfrm>
          <a:prstGeom prst="rect">
            <a:avLst/>
          </a:prstGeom>
        </p:spPr>
      </p:pic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A493E232-D5AA-59FD-BD56-18CE508D23D5}"/>
              </a:ext>
            </a:extLst>
          </p:cNvPr>
          <p:cNvSpPr txBox="1">
            <a:spLocks/>
          </p:cNvSpPr>
          <p:nvPr/>
        </p:nvSpPr>
        <p:spPr>
          <a:xfrm>
            <a:off x="4936975" y="2157984"/>
            <a:ext cx="3771621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텍스트의 크기가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텍스트의 빈도수에 비례하는 워드 클라우드 생성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A2DC78-073F-D96F-3F77-89A2D8BE656E}"/>
              </a:ext>
            </a:extLst>
          </p:cNvPr>
          <p:cNvCxnSpPr/>
          <p:nvPr/>
        </p:nvCxnSpPr>
        <p:spPr>
          <a:xfrm>
            <a:off x="1200912" y="1731264"/>
            <a:ext cx="2097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71;p29">
            <a:extLst>
              <a:ext uri="{FF2B5EF4-FFF2-40B4-BE49-F238E27FC236}">
                <a16:creationId xmlns:a16="http://schemas.microsoft.com/office/drawing/2014/main" id="{DDBFAFB8-6F73-C945-5FAF-F75D261F92C8}"/>
              </a:ext>
            </a:extLst>
          </p:cNvPr>
          <p:cNvSpPr txBox="1">
            <a:spLocks/>
          </p:cNvSpPr>
          <p:nvPr/>
        </p:nvSpPr>
        <p:spPr>
          <a:xfrm>
            <a:off x="152400" y="1545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462647" y="1883412"/>
            <a:ext cx="4912025" cy="152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엔터테인먼트 주가에 대한 데이터 분석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엔터테인먼트 기업 주가 분석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및 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D163627-94FD-44FB-893B-179D4F45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16" y="2288250"/>
            <a:ext cx="2232363" cy="11161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CEACB3-0D1D-AC7F-DDB0-A6F2F383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16" y="981211"/>
            <a:ext cx="1665575" cy="11109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A4353C-1DA6-0FF9-42DF-1917A33F6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916" y="3556957"/>
            <a:ext cx="1966660" cy="1105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4F6DD-2F01-D62B-2D42-5A5A7BA1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2" y="1222211"/>
            <a:ext cx="7370397" cy="2343517"/>
          </a:xfrm>
          <a:prstGeom prst="rect">
            <a:avLst/>
          </a:prstGeom>
        </p:spPr>
      </p:pic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ECB889E2-903F-DAE7-576C-30A8691B524F}"/>
              </a:ext>
            </a:extLst>
          </p:cNvPr>
          <p:cNvSpPr txBox="1">
            <a:spLocks/>
          </p:cNvSpPr>
          <p:nvPr/>
        </p:nvSpPr>
        <p:spPr>
          <a:xfrm>
            <a:off x="2725140" y="3828443"/>
            <a:ext cx="3771621" cy="95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주가 변동에서 특정 기간에 대해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크롤링한 이슈 데이터를 통해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생성한 워드 클라우드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821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2019/06 ~ 2019/08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디오가 군입대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주가가 지속적으로 하락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EC233-C51A-69BD-33AF-5CA547F9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5" y="1368425"/>
            <a:ext cx="7706884" cy="22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3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2021/04 ~ 2021/09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아티스트들의 컴백 및 차트 순위권을 유지하면서 지속적으로 상승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6BE90-5D8B-4F7E-933E-1D686B3B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2" y="1378802"/>
            <a:ext cx="8338076" cy="24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9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2023/01 ~ 2023/03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HYBE.Ent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카카오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주식 매수로 인해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급상승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6E5B6-6D9D-6111-691C-9508C9BC1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4" y="1276845"/>
            <a:ext cx="7782412" cy="23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7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2018/01 ~ 2018/10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아티스트들의 컴백 및 신규 그룹의 데뷔로 인해 주가가 지속적으로 상승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JYP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F5EE33-D116-43FC-11B0-EA8C2BFA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3" y="1274535"/>
            <a:ext cx="7947794" cy="23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95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2019/03 ~ 2019/08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트와이스의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지효와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강다니엘의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열애설로 인해 주가 하락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JYP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724150-0C98-FDB7-9BB6-ECC80EED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6" y="1377002"/>
            <a:ext cx="7755714" cy="22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2019/01 ~ 2019/08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발생한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버닝썬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게이트로 인해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급락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9C3FB-DC31-1E1F-36EB-14CD0A06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5" y="1480919"/>
            <a:ext cx="8348050" cy="20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2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2020/02 ~ 2020/10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아티스트들의 컴백 및 차트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순위권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유지로 주가 상승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EC613-3483-B091-C80D-5B524854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2" y="1377002"/>
            <a:ext cx="8317476" cy="2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08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 및 분석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445185"/>
            <a:ext cx="4485405" cy="6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C3E9A570-68DA-DA8E-A82C-92B2B48C26CF}"/>
              </a:ext>
            </a:extLst>
          </p:cNvPr>
          <p:cNvSpPr txBox="1">
            <a:spLocks/>
          </p:cNvSpPr>
          <p:nvPr/>
        </p:nvSpPr>
        <p:spPr>
          <a:xfrm>
            <a:off x="2148088" y="3792834"/>
            <a:ext cx="4485405" cy="86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2022/02 ~ 2022/06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기간내 소속 아티스트인 빅뱅이 마지막 앨범으로 컴백하여 주가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상승후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8488D608-7FA6-3A54-C126-FB3B5CF335B7}"/>
              </a:ext>
            </a:extLst>
          </p:cNvPr>
          <p:cNvSpPr txBox="1">
            <a:spLocks/>
          </p:cNvSpPr>
          <p:nvPr/>
        </p:nvSpPr>
        <p:spPr>
          <a:xfrm>
            <a:off x="257553" y="92589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60613-708F-967C-BC8A-9930EECB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3" y="1506465"/>
            <a:ext cx="8212766" cy="20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9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56613" y="1992475"/>
            <a:ext cx="532621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endParaRPr sz="8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6843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및 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469D88-948D-05C0-9C49-35C63D06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4" y="1237125"/>
            <a:ext cx="3319609" cy="1699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97C3F-BD26-D9A8-9792-BAC8F320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4728"/>
            <a:ext cx="3534179" cy="30402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0C0506-9D58-8148-3508-497E6C909965}"/>
              </a:ext>
            </a:extLst>
          </p:cNvPr>
          <p:cNvSpPr/>
          <p:nvPr/>
        </p:nvSpPr>
        <p:spPr>
          <a:xfrm>
            <a:off x="4787900" y="2571750"/>
            <a:ext cx="3107025" cy="4328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747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96EF18-2137-FDAD-752A-BC6BA14C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14" y="1319044"/>
            <a:ext cx="2215940" cy="22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6;p28">
            <a:extLst>
              <a:ext uri="{FF2B5EF4-FFF2-40B4-BE49-F238E27FC236}">
                <a16:creationId xmlns:a16="http://schemas.microsoft.com/office/drawing/2014/main" id="{383CC27D-BD7B-F9EF-1EDE-C43992F2FD26}"/>
              </a:ext>
            </a:extLst>
          </p:cNvPr>
          <p:cNvSpPr txBox="1">
            <a:spLocks/>
          </p:cNvSpPr>
          <p:nvPr/>
        </p:nvSpPr>
        <p:spPr>
          <a:xfrm>
            <a:off x="3569289" y="1887777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scikit-learn Regressor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시계열 예측 라이브러리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scikit-learn API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호환되는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Regressor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연동가능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723343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506;p28">
                <a:extLst>
                  <a:ext uri="{FF2B5EF4-FFF2-40B4-BE49-F238E27FC236}">
                    <a16:creationId xmlns:a16="http://schemas.microsoft.com/office/drawing/2014/main" id="{383CC27D-BD7B-F9EF-1EDE-C43992F2FD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9600" y="2008975"/>
                <a:ext cx="4242680" cy="1072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 algn="ctr"/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HY헤드라인M" panose="02030600000101010101" pitchFamily="18" charset="-127"/>
                      </a:rPr>
                      <m:t>에</m:t>
                    </m:r>
                  </m:oMath>
                </a14:m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서의 값을 예측 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값이 필요하고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의 값을 알 수 없기에 각각의 새로운 예측이 이전의 예측을 기반으로 하는 재귀 프로세스를 통해 학습 및 예측 진행</a:t>
                </a:r>
                <a:endPara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" name="Google Shape;506;p28">
                <a:extLst>
                  <a:ext uri="{FF2B5EF4-FFF2-40B4-BE49-F238E27FC236}">
                    <a16:creationId xmlns:a16="http://schemas.microsoft.com/office/drawing/2014/main" id="{383CC27D-BD7B-F9EF-1EDE-C43992F2F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0" y="2008975"/>
                <a:ext cx="4242680" cy="1072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42278E5-B8E3-5D70-35A0-C2F83335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19" y="1502825"/>
            <a:ext cx="4242681" cy="2166202"/>
          </a:xfrm>
          <a:prstGeom prst="rect">
            <a:avLst/>
          </a:prstGeom>
        </p:spPr>
      </p:pic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A0EDFD13-D836-D5A2-D279-C55AA0D6E9E3}"/>
              </a:ext>
            </a:extLst>
          </p:cNvPr>
          <p:cNvSpPr txBox="1">
            <a:spLocks/>
          </p:cNvSpPr>
          <p:nvPr/>
        </p:nvSpPr>
        <p:spPr>
          <a:xfrm>
            <a:off x="329319" y="1080250"/>
            <a:ext cx="229374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F544DAA3-5F97-4201-7943-D2E4E4AF7AE9}"/>
              </a:ext>
            </a:extLst>
          </p:cNvPr>
          <p:cNvSpPr txBox="1">
            <a:spLocks/>
          </p:cNvSpPr>
          <p:nvPr/>
        </p:nvSpPr>
        <p:spPr>
          <a:xfrm>
            <a:off x="329319" y="1053126"/>
            <a:ext cx="3145615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Recurive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multi-step forecast</a:t>
            </a:r>
          </a:p>
        </p:txBody>
      </p:sp>
    </p:spTree>
    <p:extLst>
      <p:ext uri="{BB962C8B-B14F-4D97-AF65-F5344CB8AC3E}">
        <p14:creationId xmlns:p14="http://schemas.microsoft.com/office/powerpoint/2010/main" val="620543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06;p28">
            <a:extLst>
              <a:ext uri="{FF2B5EF4-FFF2-40B4-BE49-F238E27FC236}">
                <a16:creationId xmlns:a16="http://schemas.microsoft.com/office/drawing/2014/main" id="{383CC27D-BD7B-F9EF-1EDE-C43992F2FD26}"/>
              </a:ext>
            </a:extLst>
          </p:cNvPr>
          <p:cNvSpPr txBox="1">
            <a:spLocks/>
          </p:cNvSpPr>
          <p:nvPr/>
        </p:nvSpPr>
        <p:spPr>
          <a:xfrm>
            <a:off x="4239203" y="2032664"/>
            <a:ext cx="4242680" cy="15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과거 데이터에 대한 예측 모델 테스트를 참조하기 위해 모델링에서 사용되는 방법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Backtesting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필요한 만큼 단계적으로 시간을 거슬러 올라가는 방법으로 이전 기간에 적용되는 특별한 유형의 교차검증 방법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A0EDFD13-D836-D5A2-D279-C55AA0D6E9E3}"/>
              </a:ext>
            </a:extLst>
          </p:cNvPr>
          <p:cNvSpPr txBox="1">
            <a:spLocks/>
          </p:cNvSpPr>
          <p:nvPr/>
        </p:nvSpPr>
        <p:spPr>
          <a:xfrm>
            <a:off x="329319" y="1080250"/>
            <a:ext cx="229374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Google Shape;506;p28">
            <a:extLst>
              <a:ext uri="{FF2B5EF4-FFF2-40B4-BE49-F238E27FC236}">
                <a16:creationId xmlns:a16="http://schemas.microsoft.com/office/drawing/2014/main" id="{F544DAA3-5F97-4201-7943-D2E4E4AF7AE9}"/>
              </a:ext>
            </a:extLst>
          </p:cNvPr>
          <p:cNvSpPr txBox="1">
            <a:spLocks/>
          </p:cNvSpPr>
          <p:nvPr/>
        </p:nvSpPr>
        <p:spPr>
          <a:xfrm>
            <a:off x="329320" y="1053126"/>
            <a:ext cx="1192456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Backtesting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74D832-B667-E462-E17C-0A3982E6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5" y="1425445"/>
            <a:ext cx="3678217" cy="121443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632B65-B8E2-E723-DEB4-9CB48480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5" y="2721892"/>
            <a:ext cx="3678217" cy="1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55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020452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데이터를 모델에서 원하는 형식으로 재구성하기 위한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 진행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AD1E2-54AC-EE59-7E36-086CE629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52" y="1329344"/>
            <a:ext cx="3334117" cy="2535526"/>
          </a:xfrm>
          <a:prstGeom prst="rect">
            <a:avLst/>
          </a:prstGeom>
        </p:spPr>
      </p:pic>
      <p:sp>
        <p:nvSpPr>
          <p:cNvPr id="8" name="Google Shape;506;p28">
            <a:extLst>
              <a:ext uri="{FF2B5EF4-FFF2-40B4-BE49-F238E27FC236}">
                <a16:creationId xmlns:a16="http://schemas.microsoft.com/office/drawing/2014/main" id="{6E66D3BB-B025-0F45-FFCC-CB21D2609CAC}"/>
              </a:ext>
            </a:extLst>
          </p:cNvPr>
          <p:cNvSpPr txBox="1">
            <a:spLocks/>
          </p:cNvSpPr>
          <p:nvPr/>
        </p:nvSpPr>
        <p:spPr>
          <a:xfrm>
            <a:off x="3979169" y="984149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936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964766" y="4020452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함수를 통해 주가 데이터를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모델이 요구하는 데이터 형식으로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C8B7E-C82D-D0B8-E962-FD3622EB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2" y="1074104"/>
            <a:ext cx="3437448" cy="966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6285D3-B51B-640A-9966-2701FAA1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42" y="2087745"/>
            <a:ext cx="2690029" cy="1609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499D1-D89F-E4FD-8164-04FC6C8A0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247" y="1194432"/>
            <a:ext cx="3228764" cy="2563801"/>
          </a:xfrm>
          <a:prstGeom prst="rect">
            <a:avLst/>
          </a:prstGeom>
        </p:spPr>
      </p:pic>
      <p:sp>
        <p:nvSpPr>
          <p:cNvPr id="10" name="Google Shape;506;p28">
            <a:extLst>
              <a:ext uri="{FF2B5EF4-FFF2-40B4-BE49-F238E27FC236}">
                <a16:creationId xmlns:a16="http://schemas.microsoft.com/office/drawing/2014/main" id="{7AA6C60A-1BBC-1C10-DBEE-437C48A39BF7}"/>
              </a:ext>
            </a:extLst>
          </p:cNvPr>
          <p:cNvSpPr txBox="1">
            <a:spLocks/>
          </p:cNvSpPr>
          <p:nvPr/>
        </p:nvSpPr>
        <p:spPr>
          <a:xfrm>
            <a:off x="6450171" y="749580"/>
            <a:ext cx="666081" cy="3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4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(Random Forest)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:\Users\user\Desktop\머신러닝 PPT\sm\20230327_1833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4" y="814363"/>
            <a:ext cx="4415664" cy="33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머신러닝 PPT\sm\20230327_1834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33" y="814363"/>
            <a:ext cx="3224373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20900" y="41338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엔터테인먼트의 주식 데이터들을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train, validation, test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분할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(6:2:2)</a:t>
            </a:r>
          </a:p>
        </p:txBody>
      </p:sp>
    </p:spTree>
    <p:extLst>
      <p:ext uri="{BB962C8B-B14F-4D97-AF65-F5344CB8AC3E}">
        <p14:creationId xmlns:p14="http://schemas.microsoft.com/office/powerpoint/2010/main" val="136650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(Random Forest)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user\Desktop\머신러닝 PPT\sm\20230327_1835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" y="854328"/>
            <a:ext cx="4081460" cy="319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머신러닝 PPT\sm\20230327_183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380" y="600672"/>
            <a:ext cx="3897620" cy="13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머신러닝 PPT\jyp\20230327_1842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24" y="1981640"/>
            <a:ext cx="3898376" cy="137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머신러닝 PPT\20230327_1844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24" y="3360764"/>
            <a:ext cx="3897620" cy="13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4950" y="43294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Forest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Regressor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이용해 학습한 결과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9400" y="113726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19400" y="243202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JYP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19400" y="389630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</a:p>
        </p:txBody>
      </p:sp>
      <p:sp>
        <p:nvSpPr>
          <p:cNvPr id="17" name="화살표: 오른쪽 12">
            <a:extLst>
              <a:ext uri="{FF2B5EF4-FFF2-40B4-BE49-F238E27FC236}">
                <a16:creationId xmlns:a16="http://schemas.microsoft.com/office/drawing/2014/main" id="{2A5BAB6B-E8D0-5F93-9E54-DEDD67EDE40D}"/>
              </a:ext>
            </a:extLst>
          </p:cNvPr>
          <p:cNvSpPr/>
          <p:nvPr/>
        </p:nvSpPr>
        <p:spPr>
          <a:xfrm>
            <a:off x="4332714" y="2185459"/>
            <a:ext cx="417086" cy="40046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50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(Random Forest)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C:\Users\user\Desktop\머신러닝 PPT\sm\20230327_1836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9" y="928803"/>
            <a:ext cx="3511631" cy="36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머신러닝 PPT\sm\20230327_1837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13" y="676112"/>
            <a:ext cx="4037287" cy="1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머신러닝 PPT\jyp\20230327_1843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13" y="1975154"/>
            <a:ext cx="4024987" cy="14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머신러닝 PPT\20230327_1845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13" y="3399069"/>
            <a:ext cx="4024987" cy="14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462411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이용해 학습한 결과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학습이 거의 되지 않는 문제가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화살표: 오른쪽 12">
            <a:extLst>
              <a:ext uri="{FF2B5EF4-FFF2-40B4-BE49-F238E27FC236}">
                <a16:creationId xmlns:a16="http://schemas.microsoft.com/office/drawing/2014/main" id="{2A5BAB6B-E8D0-5F93-9E54-DEDD67EDE40D}"/>
              </a:ext>
            </a:extLst>
          </p:cNvPr>
          <p:cNvSpPr/>
          <p:nvPr/>
        </p:nvSpPr>
        <p:spPr>
          <a:xfrm>
            <a:off x="4154914" y="2566591"/>
            <a:ext cx="417086" cy="400467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20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(Random Forest)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9" name="Picture 3" descr="C:\Users\user\Desktop\머신러닝 PPT\sm\20230327_1839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07051"/>
            <a:ext cx="3531616" cy="24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머신러닝 PPT\sm\20230327_1840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17" y="907051"/>
            <a:ext cx="2668962" cy="23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03084" y="3948440"/>
            <a:ext cx="51438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이용해 학습을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했을시의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문제점을 해결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dirty="0">
                <a:solidFill>
                  <a:schemeClr val="bg1"/>
                </a:solidFill>
                <a:ea typeface="HY헤드라인M" panose="02030600000101010101" pitchFamily="18" charset="-127"/>
              </a:rPr>
              <a:t>▶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Features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/>
            <a:r>
              <a:rPr lang="ko-KR" altLang="en-US" dirty="0">
                <a:solidFill>
                  <a:schemeClr val="bg1"/>
                </a:solidFill>
                <a:ea typeface="HY헤드라인M" panose="02030600000101010101" pitchFamily="18" charset="-127"/>
              </a:rPr>
              <a:t>▶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Forest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Regressor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최적의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파라미터를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적용해 해결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220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(Random Forest)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3" name="Picture 3" descr="C:\Users\user\Desktop\머신러닝 PPT\jyp\20230327_1844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97" y="1212674"/>
            <a:ext cx="4001754" cy="141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머신러닝 PPT\sm\20230327_1841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8" y="1212674"/>
            <a:ext cx="4108843" cy="13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머신러닝 PPT\20230327_1847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59" y="2960760"/>
            <a:ext cx="4121906" cy="145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3084" y="448819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수정된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skforecast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모델의 학습결과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659" y="86185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67274" y="86646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JYP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20412" y="263847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YG</a:t>
            </a:r>
          </a:p>
        </p:txBody>
      </p:sp>
    </p:spTree>
    <p:extLst>
      <p:ext uri="{BB962C8B-B14F-4D97-AF65-F5344CB8AC3E}">
        <p14:creationId xmlns:p14="http://schemas.microsoft.com/office/powerpoint/2010/main" val="196094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17883" y="1916040"/>
            <a:ext cx="3556903" cy="1311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K-POP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한국 미디어가 세계적으로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주목 받으면서 주식 시장에서 주목받게 된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엔터테인먼트 주식에 주목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및 선정 이유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DA65DC-9B2D-1856-4475-142F8BBF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46" y="1083931"/>
            <a:ext cx="1903194" cy="1311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F3293-6771-9548-D1CA-C14B6B9A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81" y="1955799"/>
            <a:ext cx="1575496" cy="1575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8DFD53-C180-6E60-69E6-CC5B059E5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216" y="3227459"/>
            <a:ext cx="2170197" cy="13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06;p28">
            <a:extLst>
              <a:ext uri="{FF2B5EF4-FFF2-40B4-BE49-F238E27FC236}">
                <a16:creationId xmlns:a16="http://schemas.microsoft.com/office/drawing/2014/main" id="{AAFC9407-9FDC-78B2-E410-AD09742FC6FF}"/>
              </a:ext>
            </a:extLst>
          </p:cNvPr>
          <p:cNvSpPr txBox="1">
            <a:spLocks/>
          </p:cNvSpPr>
          <p:nvPr/>
        </p:nvSpPr>
        <p:spPr>
          <a:xfrm>
            <a:off x="5871834" y="761512"/>
            <a:ext cx="2993661" cy="379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시계열 기반 예측알고리즘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ForcasterAutoreg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XGBoostRegressor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최상의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하이퍼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파라미터 찾기 위해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 중 검증데이터 검사  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백테스팅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파라미터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refit=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True,initial_train_size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=True</a:t>
            </a: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26E0B-BDF6-3C05-0D73-2D815345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9" y="1484925"/>
            <a:ext cx="4600397" cy="2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7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7378080-1550-F395-D142-E8F9E9D24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215" y="838602"/>
            <a:ext cx="4801601" cy="379463"/>
          </a:xfrm>
        </p:spPr>
        <p:txBody>
          <a:bodyPr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학습 후 테스트 데이터에 대한 예측 결과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0D6D30-2E3E-3AED-45A0-48917B1DB73E}"/>
              </a:ext>
            </a:extLst>
          </p:cNvPr>
          <p:cNvGrpSpPr/>
          <p:nvPr/>
        </p:nvGrpSpPr>
        <p:grpSpPr>
          <a:xfrm>
            <a:off x="919395" y="1228099"/>
            <a:ext cx="7065256" cy="3835814"/>
            <a:chOff x="637032" y="710783"/>
            <a:chExt cx="7964424" cy="43693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6B25-14C6-AF7C-355C-B3B9A1CDB7B5}"/>
                </a:ext>
              </a:extLst>
            </p:cNvPr>
            <p:cNvSpPr/>
            <p:nvPr/>
          </p:nvSpPr>
          <p:spPr>
            <a:xfrm>
              <a:off x="731520" y="710783"/>
              <a:ext cx="7869936" cy="43693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6080EE-6347-7A05-E6D0-1B80AEFE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040" y="944238"/>
              <a:ext cx="7859457" cy="146395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A37421-3BAB-EBEE-BC98-2E4ABBD1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32" y="2307586"/>
              <a:ext cx="7859457" cy="13848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1D8636-80D5-0781-3B58-8E0FC167C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11" y="3538386"/>
              <a:ext cx="7859457" cy="1326430"/>
            </a:xfrm>
            <a:prstGeom prst="rect">
              <a:avLst/>
            </a:prstGeom>
          </p:spPr>
        </p:pic>
      </p:grpSp>
      <p:sp>
        <p:nvSpPr>
          <p:cNvPr id="6" name="Google Shape;571;p29">
            <a:extLst>
              <a:ext uri="{FF2B5EF4-FFF2-40B4-BE49-F238E27FC236}">
                <a16:creationId xmlns:a16="http://schemas.microsoft.com/office/drawing/2014/main" id="{5F2776AC-4B66-1E61-C8E1-0CD5C45C6CB2}"/>
              </a:ext>
            </a:extLst>
          </p:cNvPr>
          <p:cNvSpPr txBox="1">
            <a:spLocks/>
          </p:cNvSpPr>
          <p:nvPr/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 주가 예측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682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7378080-1550-F395-D142-E8F9E9D24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4481"/>
            <a:ext cx="4280994" cy="363711"/>
          </a:xfrm>
        </p:spPr>
        <p:txBody>
          <a:bodyPr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 후 미래 종가 예측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4CFF15-83BF-2DF4-C02B-B6485A14CC95}"/>
              </a:ext>
            </a:extLst>
          </p:cNvPr>
          <p:cNvGrpSpPr/>
          <p:nvPr/>
        </p:nvGrpSpPr>
        <p:grpSpPr>
          <a:xfrm>
            <a:off x="871684" y="1308192"/>
            <a:ext cx="7201734" cy="3601700"/>
            <a:chOff x="731520" y="774192"/>
            <a:chExt cx="7869936" cy="43693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6B25-14C6-AF7C-355C-B3B9A1CDB7B5}"/>
                </a:ext>
              </a:extLst>
            </p:cNvPr>
            <p:cNvSpPr/>
            <p:nvPr/>
          </p:nvSpPr>
          <p:spPr>
            <a:xfrm>
              <a:off x="731520" y="774192"/>
              <a:ext cx="7869936" cy="43693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Google Shape;506;p28">
              <a:extLst>
                <a:ext uri="{FF2B5EF4-FFF2-40B4-BE49-F238E27FC236}">
                  <a16:creationId xmlns:a16="http://schemas.microsoft.com/office/drawing/2014/main" id="{BD0C23B2-8A8E-57AB-D219-3A97D7666451}"/>
                </a:ext>
              </a:extLst>
            </p:cNvPr>
            <p:cNvSpPr txBox="1">
              <a:spLocks/>
            </p:cNvSpPr>
            <p:nvPr/>
          </p:nvSpPr>
          <p:spPr>
            <a:xfrm>
              <a:off x="6224016" y="1146048"/>
              <a:ext cx="2249424" cy="1517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그리스서치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통한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최상의 파라미터로 테스트데이터 </a:t>
              </a:r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백테스팅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실행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Google Shape;506;p28">
              <a:extLst>
                <a:ext uri="{FF2B5EF4-FFF2-40B4-BE49-F238E27FC236}">
                  <a16:creationId xmlns:a16="http://schemas.microsoft.com/office/drawing/2014/main" id="{39A60D7E-58B8-7A24-8DD8-555D664EAE08}"/>
                </a:ext>
              </a:extLst>
            </p:cNvPr>
            <p:cNvSpPr txBox="1">
              <a:spLocks/>
            </p:cNvSpPr>
            <p:nvPr/>
          </p:nvSpPr>
          <p:spPr>
            <a:xfrm>
              <a:off x="6309361" y="3791712"/>
              <a:ext cx="1904918" cy="451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r>
                <a:rPr lang="en-US" altLang="ko-KR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 예측결과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0475F6-D26B-ACAB-1D7B-EF579424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" y="774192"/>
              <a:ext cx="5492496" cy="221284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7A732-74F3-7B07-2D24-3934FF14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" y="2987040"/>
              <a:ext cx="5492496" cy="2156460"/>
            </a:xfrm>
            <a:prstGeom prst="rect">
              <a:avLst/>
            </a:prstGeom>
          </p:spPr>
        </p:pic>
      </p:grpSp>
      <p:sp>
        <p:nvSpPr>
          <p:cNvPr id="6" name="Google Shape;571;p29">
            <a:extLst>
              <a:ext uri="{FF2B5EF4-FFF2-40B4-BE49-F238E27FC236}">
                <a16:creationId xmlns:a16="http://schemas.microsoft.com/office/drawing/2014/main" id="{6EA45930-3DBB-1DBA-E2E4-B8A4FD643A41}"/>
              </a:ext>
            </a:extLst>
          </p:cNvPr>
          <p:cNvSpPr txBox="1">
            <a:spLocks/>
          </p:cNvSpPr>
          <p:nvPr/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 주가 예측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486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7378080-1550-F395-D142-E8F9E9D24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770" y="978313"/>
            <a:ext cx="4277208" cy="335470"/>
          </a:xfrm>
        </p:spPr>
        <p:txBody>
          <a:bodyPr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JYP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 후 미래 종가 예측 결과</a:t>
            </a:r>
          </a:p>
        </p:txBody>
      </p:sp>
      <p:sp>
        <p:nvSpPr>
          <p:cNvPr id="12" name="Google Shape;506;p28">
            <a:extLst>
              <a:ext uri="{FF2B5EF4-FFF2-40B4-BE49-F238E27FC236}">
                <a16:creationId xmlns:a16="http://schemas.microsoft.com/office/drawing/2014/main" id="{BD0C23B2-8A8E-57AB-D219-3A97D7666451}"/>
              </a:ext>
            </a:extLst>
          </p:cNvPr>
          <p:cNvSpPr txBox="1">
            <a:spLocks/>
          </p:cNvSpPr>
          <p:nvPr/>
        </p:nvSpPr>
        <p:spPr>
          <a:xfrm>
            <a:off x="6224016" y="1146048"/>
            <a:ext cx="2249424" cy="151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endParaRPr lang="en-US" altLang="ko-KR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sz="11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sz="11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그리스서치</a:t>
            </a:r>
            <a:r>
              <a:rPr lang="ko-KR" altLang="en-US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</a:t>
            </a:r>
            <a:endParaRPr lang="en-US" altLang="ko-KR" sz="11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최상의 파라미터로 테스트데이터 </a:t>
            </a:r>
            <a:r>
              <a:rPr lang="ko-KR" altLang="en-US" sz="11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백테스팅</a:t>
            </a:r>
            <a:r>
              <a:rPr lang="ko-KR" altLang="en-US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</a:t>
            </a:r>
            <a:endParaRPr lang="en-US" altLang="ko-KR" sz="11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endParaRPr lang="en-US" altLang="ko-KR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13813-5AFD-0027-A68B-47C07670602B}"/>
              </a:ext>
            </a:extLst>
          </p:cNvPr>
          <p:cNvGrpSpPr/>
          <p:nvPr/>
        </p:nvGrpSpPr>
        <p:grpSpPr>
          <a:xfrm>
            <a:off x="1273595" y="1315418"/>
            <a:ext cx="6530284" cy="3554980"/>
            <a:chOff x="731520" y="774192"/>
            <a:chExt cx="7869936" cy="43693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6B25-14C6-AF7C-355C-B3B9A1CDB7B5}"/>
                </a:ext>
              </a:extLst>
            </p:cNvPr>
            <p:cNvSpPr/>
            <p:nvPr/>
          </p:nvSpPr>
          <p:spPr>
            <a:xfrm>
              <a:off x="731520" y="774192"/>
              <a:ext cx="7869936" cy="43693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Google Shape;506;p28">
              <a:extLst>
                <a:ext uri="{FF2B5EF4-FFF2-40B4-BE49-F238E27FC236}">
                  <a16:creationId xmlns:a16="http://schemas.microsoft.com/office/drawing/2014/main" id="{39A60D7E-58B8-7A24-8DD8-555D664EAE08}"/>
                </a:ext>
              </a:extLst>
            </p:cNvPr>
            <p:cNvSpPr txBox="1">
              <a:spLocks/>
            </p:cNvSpPr>
            <p:nvPr/>
          </p:nvSpPr>
          <p:spPr>
            <a:xfrm>
              <a:off x="6309361" y="3791712"/>
              <a:ext cx="1904918" cy="451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r>
                <a:rPr lang="en-US" altLang="ko-KR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 예측결과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" name="Google Shape;506;p28">
              <a:extLst>
                <a:ext uri="{FF2B5EF4-FFF2-40B4-BE49-F238E27FC236}">
                  <a16:creationId xmlns:a16="http://schemas.microsoft.com/office/drawing/2014/main" id="{407E645F-8F09-A317-46C9-D24E75A12011}"/>
                </a:ext>
              </a:extLst>
            </p:cNvPr>
            <p:cNvSpPr txBox="1">
              <a:spLocks/>
            </p:cNvSpPr>
            <p:nvPr/>
          </p:nvSpPr>
          <p:spPr>
            <a:xfrm>
              <a:off x="6224016" y="1144039"/>
              <a:ext cx="2249424" cy="1517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그리스서치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통한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최상의 파라미터로 테스트데이터 </a:t>
              </a:r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백테스팅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실행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B2A879-4965-DF26-0290-43C634ED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" y="3007619"/>
              <a:ext cx="5449824" cy="21338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73A3E87-5708-3FD1-15F5-C490D005D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1" y="774192"/>
              <a:ext cx="5449824" cy="2233426"/>
            </a:xfrm>
            <a:prstGeom prst="rect">
              <a:avLst/>
            </a:prstGeom>
          </p:spPr>
        </p:pic>
      </p:grpSp>
      <p:sp>
        <p:nvSpPr>
          <p:cNvPr id="9" name="Google Shape;571;p29">
            <a:extLst>
              <a:ext uri="{FF2B5EF4-FFF2-40B4-BE49-F238E27FC236}">
                <a16:creationId xmlns:a16="http://schemas.microsoft.com/office/drawing/2014/main" id="{91AF3828-418D-0CB7-66AE-9AB1771E379F}"/>
              </a:ext>
            </a:extLst>
          </p:cNvPr>
          <p:cNvSpPr txBox="1">
            <a:spLocks/>
          </p:cNvSpPr>
          <p:nvPr/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 주가 예측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404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7378080-1550-F395-D142-E8F9E9D24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018" y="1041215"/>
            <a:ext cx="4287668" cy="316989"/>
          </a:xfrm>
        </p:spPr>
        <p:txBody>
          <a:bodyPr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 후 미래 종가 예측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D55D0-80F2-545C-2437-EEC434A4C057}"/>
              </a:ext>
            </a:extLst>
          </p:cNvPr>
          <p:cNvGrpSpPr/>
          <p:nvPr/>
        </p:nvGrpSpPr>
        <p:grpSpPr>
          <a:xfrm>
            <a:off x="873018" y="1414983"/>
            <a:ext cx="7397963" cy="3334723"/>
            <a:chOff x="731520" y="774192"/>
            <a:chExt cx="7869936" cy="43693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6B25-14C6-AF7C-355C-B3B9A1CDB7B5}"/>
                </a:ext>
              </a:extLst>
            </p:cNvPr>
            <p:cNvSpPr/>
            <p:nvPr/>
          </p:nvSpPr>
          <p:spPr>
            <a:xfrm>
              <a:off x="731520" y="774192"/>
              <a:ext cx="7869936" cy="43693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Google Shape;506;p28">
              <a:extLst>
                <a:ext uri="{FF2B5EF4-FFF2-40B4-BE49-F238E27FC236}">
                  <a16:creationId xmlns:a16="http://schemas.microsoft.com/office/drawing/2014/main" id="{BD0C23B2-8A8E-57AB-D219-3A97D7666451}"/>
                </a:ext>
              </a:extLst>
            </p:cNvPr>
            <p:cNvSpPr txBox="1">
              <a:spLocks/>
            </p:cNvSpPr>
            <p:nvPr/>
          </p:nvSpPr>
          <p:spPr>
            <a:xfrm>
              <a:off x="6224016" y="1146048"/>
              <a:ext cx="2249424" cy="1517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그리스서치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통한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최상의 파라미터로 테스트데이터 </a:t>
              </a:r>
              <a:r>
                <a:rPr lang="ko-KR" altLang="en-US" sz="1100" dirty="0" err="1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백테스팅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실행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indent="0" algn="ctr"/>
              <a:endPara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Google Shape;506;p28">
              <a:extLst>
                <a:ext uri="{FF2B5EF4-FFF2-40B4-BE49-F238E27FC236}">
                  <a16:creationId xmlns:a16="http://schemas.microsoft.com/office/drawing/2014/main" id="{39A60D7E-58B8-7A24-8DD8-555D664EAE08}"/>
                </a:ext>
              </a:extLst>
            </p:cNvPr>
            <p:cNvSpPr txBox="1">
              <a:spLocks/>
            </p:cNvSpPr>
            <p:nvPr/>
          </p:nvSpPr>
          <p:spPr>
            <a:xfrm>
              <a:off x="6309361" y="3791712"/>
              <a:ext cx="1904918" cy="451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r>
                <a:rPr lang="en-US" altLang="ko-KR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r>
                <a:rPr lang="ko-KR" altLang="en-US" sz="1100" dirty="0">
                  <a:solidFill>
                    <a:schemeClr val="bg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 예측결과</a:t>
              </a:r>
              <a:endParaRPr lang="en-US" altLang="ko-KR" sz="11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F35D6C-110B-66AE-40A3-6C05C5EC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" y="774192"/>
              <a:ext cx="5492497" cy="2286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33C4CC-DD66-3246-69A5-985D7A43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" y="3060192"/>
              <a:ext cx="5492496" cy="2083308"/>
            </a:xfrm>
            <a:prstGeom prst="rect">
              <a:avLst/>
            </a:prstGeom>
          </p:spPr>
        </p:pic>
      </p:grpSp>
      <p:sp>
        <p:nvSpPr>
          <p:cNvPr id="4" name="Google Shape;571;p29">
            <a:extLst>
              <a:ext uri="{FF2B5EF4-FFF2-40B4-BE49-F238E27FC236}">
                <a16:creationId xmlns:a16="http://schemas.microsoft.com/office/drawing/2014/main" id="{38D39E66-9AF1-779F-8559-4221D9EB0371}"/>
              </a:ext>
            </a:extLst>
          </p:cNvPr>
          <p:cNvSpPr txBox="1">
            <a:spLocks/>
          </p:cNvSpPr>
          <p:nvPr/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 주가 예측</a:t>
            </a:r>
            <a:b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746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2513944" y="3940379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값을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0~1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사이의 값으로 변환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X- (X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최솟값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) / ( X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최댓값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X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최솟값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7"/>
          <a:stretch/>
        </p:blipFill>
        <p:spPr bwMode="auto">
          <a:xfrm>
            <a:off x="2513944" y="1323555"/>
            <a:ext cx="4416724" cy="252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2278"/>
            <a:ext cx="2355849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MinMaxScaler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정규화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3636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3111783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2234295" y="3878890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기업의 주가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데이터셋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분할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: 1 = Train data : Test data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0" y="1547684"/>
            <a:ext cx="2966176" cy="213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64" y="1674263"/>
            <a:ext cx="3122826" cy="169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5292390" y="3318795"/>
            <a:ext cx="2570774" cy="35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분할 후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데이터셋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기간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10742" y="2447099"/>
            <a:ext cx="332509" cy="1702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78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50734" y="534518"/>
            <a:ext cx="3960000" cy="1941982"/>
            <a:chOff x="2450734" y="715493"/>
            <a:chExt cx="3960000" cy="1941982"/>
          </a:xfrm>
        </p:grpSpPr>
        <p:sp>
          <p:nvSpPr>
            <p:cNvPr id="22" name="Google Shape;506;p28">
              <a:extLst>
                <a:ext uri="{FF2B5EF4-FFF2-40B4-BE49-F238E27FC236}">
                  <a16:creationId xmlns:a16="http://schemas.microsoft.com/office/drawing/2014/main" id="{8328F6BE-EF96-0641-C4FF-494AF40D7B38}"/>
                </a:ext>
              </a:extLst>
            </p:cNvPr>
            <p:cNvSpPr txBox="1">
              <a:spLocks/>
            </p:cNvSpPr>
            <p:nvPr/>
          </p:nvSpPr>
          <p:spPr>
            <a:xfrm>
              <a:off x="3550962" y="715493"/>
              <a:ext cx="1759544" cy="389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훈련 및 예측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734" y="1066974"/>
              <a:ext cx="3960000" cy="159050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450734" y="3716684"/>
            <a:ext cx="3960000" cy="874722"/>
            <a:chOff x="2450734" y="3260180"/>
            <a:chExt cx="3960000" cy="874722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0" b="7950"/>
            <a:stretch/>
          </p:blipFill>
          <p:spPr bwMode="auto">
            <a:xfrm>
              <a:off x="2450734" y="3609061"/>
              <a:ext cx="3960000" cy="525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Google Shape;506;p28">
              <a:extLst>
                <a:ext uri="{FF2B5EF4-FFF2-40B4-BE49-F238E27FC236}">
                  <a16:creationId xmlns:a16="http://schemas.microsoft.com/office/drawing/2014/main" id="{8328F6BE-EF96-0641-C4FF-494AF40D7B38}"/>
                </a:ext>
              </a:extLst>
            </p:cNvPr>
            <p:cNvSpPr txBox="1">
              <a:spLocks/>
            </p:cNvSpPr>
            <p:nvPr/>
          </p:nvSpPr>
          <p:spPr>
            <a:xfrm>
              <a:off x="3550962" y="3260180"/>
              <a:ext cx="1759544" cy="389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ctr"/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예측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4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3228196" y="2941710"/>
            <a:ext cx="2405074" cy="41109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 Parameter Tuning</a:t>
            </a:r>
          </a:p>
        </p:txBody>
      </p:sp>
      <p:sp>
        <p:nvSpPr>
          <p:cNvPr id="9" name="줄무늬가 있는 오른쪽 화살표 8"/>
          <p:cNvSpPr/>
          <p:nvPr/>
        </p:nvSpPr>
        <p:spPr>
          <a:xfrm rot="5400000">
            <a:off x="4311671" y="2662237"/>
            <a:ext cx="238125" cy="16192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줄무늬가 있는 오른쪽 화살표 27"/>
          <p:cNvSpPr/>
          <p:nvPr/>
        </p:nvSpPr>
        <p:spPr>
          <a:xfrm rot="5400000">
            <a:off x="4311671" y="3497609"/>
            <a:ext cx="238125" cy="16192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9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229876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 Parameter Tuning</a:t>
            </a:r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E42A33A9-0834-6A13-DFC2-A6C52E41E3CE}"/>
              </a:ext>
            </a:extLst>
          </p:cNvPr>
          <p:cNvSpPr txBox="1">
            <a:spLocks/>
          </p:cNvSpPr>
          <p:nvPr/>
        </p:nvSpPr>
        <p:spPr>
          <a:xfrm>
            <a:off x="2412755" y="4048724"/>
            <a:ext cx="4485405" cy="57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Grid Search Method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사용하여 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최적의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Parameter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갖는 모델 도출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67370" y="1484925"/>
            <a:ext cx="6576173" cy="2368861"/>
            <a:chOff x="3160430" y="2142782"/>
            <a:chExt cx="6576173" cy="236886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75"/>
            <a:stretch/>
          </p:blipFill>
          <p:spPr bwMode="auto">
            <a:xfrm>
              <a:off x="3160430" y="2146870"/>
              <a:ext cx="4411810" cy="2364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" r="52588" b="60687"/>
            <a:stretch/>
          </p:blipFill>
          <p:spPr bwMode="auto">
            <a:xfrm>
              <a:off x="7844309" y="2142782"/>
              <a:ext cx="1892294" cy="13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직선 화살표 연결선 12"/>
            <p:cNvCxnSpPr>
              <a:stCxn id="2" idx="3"/>
              <a:endCxn id="7171" idx="1"/>
            </p:cNvCxnSpPr>
            <p:nvPr/>
          </p:nvCxnSpPr>
          <p:spPr>
            <a:xfrm flipV="1">
              <a:off x="6635199" y="2831509"/>
              <a:ext cx="1209110" cy="201962"/>
            </a:xfrm>
            <a:prstGeom prst="straightConnector1">
              <a:avLst/>
            </a:prstGeom>
            <a:ln w="25400">
              <a:solidFill>
                <a:schemeClr val="tx2">
                  <a:lumMod val="9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/>
            <p:cNvSpPr/>
            <p:nvPr/>
          </p:nvSpPr>
          <p:spPr>
            <a:xfrm>
              <a:off x="5898929" y="2873154"/>
              <a:ext cx="736270" cy="320634"/>
            </a:xfrm>
            <a:prstGeom prst="rect">
              <a:avLst/>
            </a:prstGeom>
            <a:noFill/>
            <a:ln w="1905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577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그룹 24"/>
          <p:cNvGrpSpPr/>
          <p:nvPr/>
        </p:nvGrpSpPr>
        <p:grpSpPr>
          <a:xfrm>
            <a:off x="490203" y="2497260"/>
            <a:ext cx="8244000" cy="1803044"/>
            <a:chOff x="573328" y="3155346"/>
            <a:chExt cx="8164400" cy="180304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9" b="7951"/>
            <a:stretch/>
          </p:blipFill>
          <p:spPr bwMode="auto">
            <a:xfrm>
              <a:off x="573328" y="3155347"/>
              <a:ext cx="4124674" cy="1803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38" r="410"/>
            <a:stretch/>
          </p:blipFill>
          <p:spPr bwMode="auto">
            <a:xfrm>
              <a:off x="4753890" y="3155346"/>
              <a:ext cx="3983838" cy="1803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91305"/>
            <a:ext cx="1759544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YG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069957" y="617914"/>
            <a:ext cx="4860000" cy="1680671"/>
            <a:chOff x="2203084" y="610688"/>
            <a:chExt cx="5612350" cy="1975238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8"/>
            <a:stretch/>
          </p:blipFill>
          <p:spPr bwMode="auto">
            <a:xfrm>
              <a:off x="2203084" y="610688"/>
              <a:ext cx="5612350" cy="1975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7076704" y="1010085"/>
              <a:ext cx="738730" cy="813664"/>
            </a:xfrm>
            <a:prstGeom prst="ellipse">
              <a:avLst/>
            </a:prstGeom>
            <a:noFill/>
            <a:ln w="2540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496979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0.0128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5718137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0.0117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/>
          <p:cNvCxnSpPr>
            <a:stCxn id="5" idx="3"/>
          </p:cNvCxnSpPr>
          <p:nvPr/>
        </p:nvCxnSpPr>
        <p:spPr>
          <a:xfrm flipH="1">
            <a:off x="6029326" y="1548683"/>
            <a:ext cx="354612" cy="920002"/>
          </a:xfrm>
          <a:prstGeom prst="straightConnector1">
            <a:avLst/>
          </a:prstGeom>
          <a:ln w="25400">
            <a:solidFill>
              <a:schemeClr val="tx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0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56613" y="1992475"/>
            <a:ext cx="532621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2163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178018" y="618602"/>
            <a:ext cx="4680000" cy="1637709"/>
            <a:chOff x="2178018" y="594852"/>
            <a:chExt cx="4680000" cy="163770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018" y="594852"/>
              <a:ext cx="4680000" cy="1637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270207" y="688769"/>
              <a:ext cx="587811" cy="1154210"/>
            </a:xfrm>
            <a:prstGeom prst="ellipse">
              <a:avLst/>
            </a:prstGeom>
            <a:noFill/>
            <a:ln w="2540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95571" y="2484291"/>
            <a:ext cx="8392618" cy="1823889"/>
            <a:chOff x="366293" y="2959569"/>
            <a:chExt cx="8392618" cy="182388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7"/>
            <a:stretch/>
          </p:blipFill>
          <p:spPr bwMode="auto">
            <a:xfrm>
              <a:off x="366293" y="2959570"/>
              <a:ext cx="4182245" cy="182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4" b="-1199"/>
            <a:stretch/>
          </p:blipFill>
          <p:spPr bwMode="auto">
            <a:xfrm>
              <a:off x="4598235" y="2959569"/>
              <a:ext cx="4160676" cy="1823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496979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14823.394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5718137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14689.119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91305"/>
            <a:ext cx="1759544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SM</a:t>
            </a:r>
          </a:p>
        </p:txBody>
      </p:sp>
      <p:cxnSp>
        <p:nvCxnSpPr>
          <p:cNvPr id="27" name="직선 화살표 연결선 26"/>
          <p:cNvCxnSpPr>
            <a:stCxn id="5" idx="3"/>
          </p:cNvCxnSpPr>
          <p:nvPr/>
        </p:nvCxnSpPr>
        <p:spPr>
          <a:xfrm flipH="1">
            <a:off x="6029325" y="1697699"/>
            <a:ext cx="326965" cy="712126"/>
          </a:xfrm>
          <a:prstGeom prst="straightConnector1">
            <a:avLst/>
          </a:prstGeom>
          <a:ln w="25400">
            <a:solidFill>
              <a:schemeClr val="tx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712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CatBoost)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그룹 5"/>
          <p:cNvGrpSpPr/>
          <p:nvPr/>
        </p:nvGrpSpPr>
        <p:grpSpPr>
          <a:xfrm>
            <a:off x="2025177" y="578100"/>
            <a:ext cx="4870923" cy="1737450"/>
            <a:chOff x="2025177" y="759049"/>
            <a:chExt cx="4870923" cy="173745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177" y="759049"/>
              <a:ext cx="4860000" cy="173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244828" y="856979"/>
              <a:ext cx="651272" cy="780320"/>
            </a:xfrm>
            <a:prstGeom prst="ellipse">
              <a:avLst/>
            </a:prstGeom>
            <a:noFill/>
            <a:ln w="25400"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4158" y="2476948"/>
            <a:ext cx="8201249" cy="1836001"/>
            <a:chOff x="772283" y="3021357"/>
            <a:chExt cx="8201249" cy="176400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1"/>
            <a:stretch/>
          </p:blipFill>
          <p:spPr bwMode="auto">
            <a:xfrm>
              <a:off x="772283" y="3021357"/>
              <a:ext cx="4020480" cy="17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48" b="819"/>
            <a:stretch/>
          </p:blipFill>
          <p:spPr bwMode="auto">
            <a:xfrm>
              <a:off x="4841309" y="3021359"/>
              <a:ext cx="4132223" cy="176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496979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5472.278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5718137" y="4255799"/>
            <a:ext cx="1979427" cy="7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예측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/>
              <a:t>RMSE: 4697.869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91305"/>
            <a:ext cx="1759544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JYP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6029326" y="1343025"/>
            <a:ext cx="326964" cy="1133923"/>
          </a:xfrm>
          <a:prstGeom prst="straightConnector1">
            <a:avLst/>
          </a:prstGeom>
          <a:ln w="25400">
            <a:solidFill>
              <a:schemeClr val="tx2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68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4073893" y="2353618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기업의 주가데이터를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7:2:1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비율로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 data, Validation data, Test data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분리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C2B24-DEFC-FC53-F59E-DE28E4DE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1" y="922010"/>
            <a:ext cx="3377273" cy="1241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604D7-A7D4-A84D-A01A-B7592EB6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1" y="2178785"/>
            <a:ext cx="3360737" cy="1241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0A31CD-9114-44E4-4970-7E40ABC85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71" y="3431721"/>
            <a:ext cx="3362684" cy="12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5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" y="762278"/>
            <a:ext cx="197485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 결과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D3EEE-2017-D57E-919B-C41E7A79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1" y="1461088"/>
            <a:ext cx="7481616" cy="1519589"/>
          </a:xfrm>
          <a:prstGeom prst="rect">
            <a:avLst/>
          </a:prstGeom>
        </p:spPr>
      </p:pic>
      <p:sp>
        <p:nvSpPr>
          <p:cNvPr id="5" name="Google Shape;506;p28">
            <a:extLst>
              <a:ext uri="{FF2B5EF4-FFF2-40B4-BE49-F238E27FC236}">
                <a16:creationId xmlns:a16="http://schemas.microsoft.com/office/drawing/2014/main" id="{84923815-8E28-DCED-EA15-F0268F5A80B5}"/>
              </a:ext>
            </a:extLst>
          </p:cNvPr>
          <p:cNvSpPr txBox="1">
            <a:spLocks/>
          </p:cNvSpPr>
          <p:nvPr/>
        </p:nvSpPr>
        <p:spPr>
          <a:xfrm>
            <a:off x="2251346" y="3309373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주식 데이터에서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종가를 종속변수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변동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독립변수로 지정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및 예측 진행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76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" y="762278"/>
            <a:ext cx="197485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 결과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2B1282-1C26-72C9-C2A6-19135DE7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8" y="1151860"/>
            <a:ext cx="6767783" cy="38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0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165"/>
            <a:ext cx="1943769" cy="35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 결과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59E714-6B9E-5F4E-F33C-A9D3E050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61" y="1191738"/>
            <a:ext cx="6366537" cy="36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2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1" y="767165"/>
            <a:ext cx="195580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 결과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1265AA-98C7-3755-66AF-9F08BF9C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50" y="1209811"/>
            <a:ext cx="6070388" cy="35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229876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 Parameter Tuning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EEC3E7-ED82-672D-1F81-E618299A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7" y="1922498"/>
            <a:ext cx="4832305" cy="1584788"/>
          </a:xfrm>
          <a:prstGeom prst="rect">
            <a:avLst/>
          </a:prstGeom>
        </p:spPr>
      </p:pic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E42A33A9-0834-6A13-DFC2-A6C52E41E3CE}"/>
              </a:ext>
            </a:extLst>
          </p:cNvPr>
          <p:cNvSpPr txBox="1">
            <a:spLocks/>
          </p:cNvSpPr>
          <p:nvPr/>
        </p:nvSpPr>
        <p:spPr>
          <a:xfrm>
            <a:off x="2329297" y="3902091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Grid Search Method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사용하여 최적의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Parameter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갖는 모델 도출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482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229876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 Parameter Tuning</a:t>
            </a:r>
          </a:p>
        </p:txBody>
      </p:sp>
      <p:sp>
        <p:nvSpPr>
          <p:cNvPr id="4" name="Google Shape;506;p28">
            <a:extLst>
              <a:ext uri="{FF2B5EF4-FFF2-40B4-BE49-F238E27FC236}">
                <a16:creationId xmlns:a16="http://schemas.microsoft.com/office/drawing/2014/main" id="{E42A33A9-0834-6A13-DFC2-A6C52E41E3CE}"/>
              </a:ext>
            </a:extLst>
          </p:cNvPr>
          <p:cNvSpPr txBox="1">
            <a:spLocks/>
          </p:cNvSpPr>
          <p:nvPr/>
        </p:nvSpPr>
        <p:spPr>
          <a:xfrm>
            <a:off x="2329297" y="3902091"/>
            <a:ext cx="4485405" cy="8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Backtesting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Method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최적의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 Parameter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튜닝된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모델의 성능 평가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AA142-693B-B115-C771-0B517DD7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26" y="1571372"/>
            <a:ext cx="541095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00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58115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2F946-8918-351F-8C84-EC22631F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749781"/>
            <a:ext cx="6971954" cy="4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286EC3-27F9-9C5A-1448-E989BB79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58" y="1078516"/>
            <a:ext cx="1028892" cy="10288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332B65-4D7B-5CE7-9FB3-7EF59CCEF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66" y="2276131"/>
            <a:ext cx="1169443" cy="864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CAD524-9DB5-DE0F-5343-DFC84BDD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545" y="1019656"/>
            <a:ext cx="1999534" cy="117818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6C87F3E-56B1-EC76-8FFF-5C29EAD15EDF}"/>
              </a:ext>
            </a:extLst>
          </p:cNvPr>
          <p:cNvSpPr/>
          <p:nvPr/>
        </p:nvSpPr>
        <p:spPr>
          <a:xfrm>
            <a:off x="3474934" y="1361100"/>
            <a:ext cx="732909" cy="24765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D662FD2-6FF1-E6A6-9786-808FE59C1487}"/>
              </a:ext>
            </a:extLst>
          </p:cNvPr>
          <p:cNvSpPr/>
          <p:nvPr/>
        </p:nvSpPr>
        <p:spPr>
          <a:xfrm>
            <a:off x="3474934" y="2580521"/>
            <a:ext cx="732909" cy="24765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9129D2-07AF-7719-23AA-42440A5C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170" y="2291697"/>
            <a:ext cx="1689097" cy="11260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A70A0D-A667-AC92-8F7F-452F067B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565" y="2276131"/>
            <a:ext cx="1796641" cy="1126064"/>
          </a:xfrm>
          <a:prstGeom prst="rect">
            <a:avLst/>
          </a:prstGeom>
        </p:spPr>
      </p:pic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2011487" y="4242288"/>
            <a:ext cx="4485405" cy="107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Investing.com =&gt;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데이터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 주가 및 코스닥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국가 통계 포털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(KOSIS) =&gt;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경제 지표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Opendart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전자공시시스템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140FDF7-965E-2FC6-692B-31606BA56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766" y="3417762"/>
            <a:ext cx="1169444" cy="777681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717C37A-96CD-F12E-33A5-1303D6CF2E8B}"/>
              </a:ext>
            </a:extLst>
          </p:cNvPr>
          <p:cNvSpPr/>
          <p:nvPr/>
        </p:nvSpPr>
        <p:spPr>
          <a:xfrm>
            <a:off x="3474934" y="3637035"/>
            <a:ext cx="732909" cy="24765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506;p28">
            <a:extLst>
              <a:ext uri="{FF2B5EF4-FFF2-40B4-BE49-F238E27FC236}">
                <a16:creationId xmlns:a16="http://schemas.microsoft.com/office/drawing/2014/main" id="{967B1BCB-4C2A-D0E4-FD70-68314700B8BF}"/>
              </a:ext>
            </a:extLst>
          </p:cNvPr>
          <p:cNvSpPr txBox="1">
            <a:spLocks/>
          </p:cNvSpPr>
          <p:nvPr/>
        </p:nvSpPr>
        <p:spPr>
          <a:xfrm>
            <a:off x="5406155" y="3500065"/>
            <a:ext cx="2367833" cy="46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재무제표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58115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B99FC3-C974-D2D2-2593-307FC727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50" y="767535"/>
            <a:ext cx="6894184" cy="39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49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581150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훈련 및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2D0B1-1EF3-0C29-1E33-F7B0B7B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2" y="1094774"/>
            <a:ext cx="5969403" cy="34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96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04480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43992-3573-444A-3374-D6A581E4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955972"/>
            <a:ext cx="6428139" cy="37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1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04480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DC719-E711-F31C-ACCA-5E5B9F85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67" y="1013359"/>
            <a:ext cx="6024565" cy="3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0" y="2154"/>
            <a:ext cx="6153600" cy="826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 러닝 기반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주가 예측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06;p28">
            <a:extLst>
              <a:ext uri="{FF2B5EF4-FFF2-40B4-BE49-F238E27FC236}">
                <a16:creationId xmlns:a16="http://schemas.microsoft.com/office/drawing/2014/main" id="{8328F6BE-EF96-0641-C4FF-494AF40D7B38}"/>
              </a:ext>
            </a:extLst>
          </p:cNvPr>
          <p:cNvSpPr txBox="1">
            <a:spLocks/>
          </p:cNvSpPr>
          <p:nvPr/>
        </p:nvSpPr>
        <p:spPr>
          <a:xfrm>
            <a:off x="0" y="767535"/>
            <a:ext cx="1044806" cy="38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예측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5D79F-351C-E584-9E20-6EFC3959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06" y="832673"/>
            <a:ext cx="6976109" cy="38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12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Q &amp; A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아이작 뉴턴</a:t>
            </a:r>
            <a:r>
              <a:rPr lang="en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" altLang="ko-KR" dirty="0"/>
              <a:t>—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2400" dirty="0"/>
              <a:t>“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천체의 움직임은 한 치의 오차 없이 정확히 계산할 수 있어도 사람들의 광기는 계산할 수 없다</a:t>
            </a:r>
            <a:r>
              <a:rPr lang="en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" altLang="ko-KR" sz="2400" dirty="0"/>
              <a:t>“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B1B4CB-7AD6-7264-0991-D5C0DE62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89" y="1665571"/>
            <a:ext cx="2784674" cy="18123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54BCDA-98BC-3EBC-D1CC-86EBA5856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21" y="1917700"/>
            <a:ext cx="2612571" cy="1371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D32E4F9-3DED-F82D-3196-43434EAD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960" y="1917700"/>
            <a:ext cx="1963377" cy="130810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130BB12-5971-5C01-5AF8-63CAB2E319DD}"/>
              </a:ext>
            </a:extLst>
          </p:cNvPr>
          <p:cNvSpPr/>
          <p:nvPr/>
        </p:nvSpPr>
        <p:spPr>
          <a:xfrm>
            <a:off x="2990850" y="2571750"/>
            <a:ext cx="285750" cy="1587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115D289-57CA-B12A-A179-B42F1FA22318}"/>
              </a:ext>
            </a:extLst>
          </p:cNvPr>
          <p:cNvSpPr/>
          <p:nvPr/>
        </p:nvSpPr>
        <p:spPr>
          <a:xfrm>
            <a:off x="6298927" y="2565400"/>
            <a:ext cx="285750" cy="1587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506;p28">
            <a:extLst>
              <a:ext uri="{FF2B5EF4-FFF2-40B4-BE49-F238E27FC236}">
                <a16:creationId xmlns:a16="http://schemas.microsoft.com/office/drawing/2014/main" id="{7FB7284B-EA93-AE64-D351-83F86D6C23B0}"/>
              </a:ext>
            </a:extLst>
          </p:cNvPr>
          <p:cNvSpPr txBox="1">
            <a:spLocks/>
          </p:cNvSpPr>
          <p:nvPr/>
        </p:nvSpPr>
        <p:spPr>
          <a:xfrm>
            <a:off x="2099272" y="3792243"/>
            <a:ext cx="4485405" cy="68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뉴스에 대해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기업의 이슈에 대한 뉴스 제목 데이터 수집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2152</Words>
  <Application>Microsoft Office PowerPoint</Application>
  <PresentationFormat>화면 슬라이드 쇼(16:9)</PresentationFormat>
  <Paragraphs>385</Paragraphs>
  <Slides>86</Slides>
  <Notes>77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HY헤드라인M</vt:lpstr>
      <vt:lpstr>Fira Sans Condensed Medium</vt:lpstr>
      <vt:lpstr>Maven Pro</vt:lpstr>
      <vt:lpstr>Arial</vt:lpstr>
      <vt:lpstr>Share Tech</vt:lpstr>
      <vt:lpstr>Fira Sans Extra Condensed Medium</vt:lpstr>
      <vt:lpstr>Cambria Math</vt:lpstr>
      <vt:lpstr>Advent Pro SemiBold</vt:lpstr>
      <vt:lpstr>Data Science Consulting by Slidesgo</vt:lpstr>
      <vt:lpstr> ENT STOCK DATA ANALYZE &amp; PREDICT</vt:lpstr>
      <vt:lpstr>데이터 시각화  및 분석</vt:lpstr>
      <vt:lpstr>주제 및 선정 이유</vt:lpstr>
      <vt:lpstr>01 주제 및 선정 이유</vt:lpstr>
      <vt:lpstr>01 주제 및 선정 이유</vt:lpstr>
      <vt:lpstr>01 주제 및 선정 이유</vt:lpstr>
      <vt:lpstr>데이터 수집 및 전처리</vt:lpstr>
      <vt:lpstr>02 데이터 수집 및 전처리 </vt:lpstr>
      <vt:lpstr>02 데이터 수집 및 전처리</vt:lpstr>
      <vt:lpstr>PowerPoint 프레젠테이션</vt:lpstr>
      <vt:lpstr>02 데이터 수집 및 전처리 (GDP 데이터 전처리)</vt:lpstr>
      <vt:lpstr>02 데이터 수집 및 전처리 (코스닥 데이터 전처리)</vt:lpstr>
      <vt:lpstr>02 데이터 수집 및 전처리 (코스닥 데이터 전처리)</vt:lpstr>
      <vt:lpstr>02 데이터 수집 및 전처리 (코스닥 데이터 전처리)</vt:lpstr>
      <vt:lpstr>02 데이터 수집 및 전처리 (재무제표 데이터 (예시: YG))</vt:lpstr>
      <vt:lpstr>02 데이터 수집 및 전처리 (재무제표 데이터 (예시: YG))</vt:lpstr>
      <vt:lpstr>02 데이터 수집 및 전처리 (재무제표 데이터 (예시: YG))</vt:lpstr>
      <vt:lpstr>02 데이터 수집 및 전처리 (재무제표 데이터 (예시: YG))</vt:lpstr>
      <vt:lpstr>02 데이터 수집 및 전처리 (네이버 뉴스 크롤링 by 임양희)</vt:lpstr>
      <vt:lpstr>네이버 뉴스 크롤링 함수 제작</vt:lpstr>
      <vt:lpstr>네이버 뉴스 크롤링 함수 실행 , 결과</vt:lpstr>
      <vt:lpstr>데이터 시각화 및 분석</vt:lpstr>
      <vt:lpstr>03 데이터 시각화 및 분석</vt:lpstr>
      <vt:lpstr>03 데이터 시각화 및 분석 (주가 &amp; 재무제표)</vt:lpstr>
      <vt:lpstr>03 데이터 시각화 및 분석 (주가 &amp; 재무제표)</vt:lpstr>
      <vt:lpstr>03 데이터 시각화 및 분석 (주가 &amp; 재무제표) </vt:lpstr>
      <vt:lpstr>03 데이터 시각화 및 분석 (주가 &amp; 재무제표) </vt:lpstr>
      <vt:lpstr>03 데이터 시각화 및 분석 (주가 &amp; 재무제표) </vt:lpstr>
      <vt:lpstr>03 데이터 시각화 및 분석 (주가 &amp; GDP)</vt:lpstr>
      <vt:lpstr>03 데이터 시각화 및 분석 (주가 &amp; GDP)</vt:lpstr>
      <vt:lpstr>03 데이터 시각화 및 분석 (주가 &amp; GDP) </vt:lpstr>
      <vt:lpstr>03 데이터 시각화 및 분석 (주가 &amp; 환율)</vt:lpstr>
      <vt:lpstr>03 데이터 시각화 및 분석 (주가 &amp; 환율) </vt:lpstr>
      <vt:lpstr>03 데이터 시각화 및 분석 (주가 &amp; 금리)</vt:lpstr>
      <vt:lpstr>03 데이터 시각화 및 분석 (주가 &amp; 금리) </vt:lpstr>
      <vt:lpstr>03 데이터 시각화 및 분석 (주가 &amp; 이슈)</vt:lpstr>
      <vt:lpstr>PowerPoint 프레젠테이션</vt:lpstr>
      <vt:lpstr>PowerPoint 프레젠테이션</vt:lpstr>
      <vt:lpstr>PowerPoint 프레젠테이션</vt:lpstr>
      <vt:lpstr>03 데이터 시각화 및 분석 (주가 &amp; 이슈)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03 데이터 시각화 및 분석 (주가 &amp; 이슈) </vt:lpstr>
      <vt:lpstr>머신 러닝 기반 주가 예측</vt:lpstr>
      <vt:lpstr>04 머신 러닝 기반 주가 예측 (skforecast)</vt:lpstr>
      <vt:lpstr>04 머신 러닝 기반 주가 예측 (skforecast)</vt:lpstr>
      <vt:lpstr>04 머신 러닝 기반 주가 예측 (skforecast)</vt:lpstr>
      <vt:lpstr>04 머신 러닝 기반 주가 예측 (전처리)</vt:lpstr>
      <vt:lpstr>04 머신 러닝 기반 주가 예측 (전처리)</vt:lpstr>
      <vt:lpstr>04 머신 러닝 기반 주가 예측 (Random Forest)</vt:lpstr>
      <vt:lpstr>04 머신 러닝 기반 주가 예측 (Random Forest)</vt:lpstr>
      <vt:lpstr>04 머신 러닝 기반 주가 예측 (Random Forest)</vt:lpstr>
      <vt:lpstr>04 머신 러닝 기반 주가 예측 (Random Forest)</vt:lpstr>
      <vt:lpstr>04 머신 러닝 기반 주가 예측 (Random Forest)</vt:lpstr>
      <vt:lpstr>04 머신 러닝 기반 주가 예측 (XGBoost)</vt:lpstr>
      <vt:lpstr>3사 모델 학습 후 테스트 데이터에 대한 예측 결과</vt:lpstr>
      <vt:lpstr>SM 그리드 서치 적용 후 미래 종가 예측 결과</vt:lpstr>
      <vt:lpstr>JYP 그리드 서치 적용 후 미래 종가 예측 결과</vt:lpstr>
      <vt:lpstr>YG 그리드 서치 적용 후 미래 종가 예측 결과</vt:lpstr>
      <vt:lpstr>04 머신 러닝 기반 주가 예측 (CatBoost)</vt:lpstr>
      <vt:lpstr>04 머신 러닝 기반 주가 예측 (CatBoost)</vt:lpstr>
      <vt:lpstr>04 머신 러닝 기반 주가 예측 (CatBoost)</vt:lpstr>
      <vt:lpstr>04 머신 러닝 기반 주가 예측 (CatBoost)</vt:lpstr>
      <vt:lpstr>04 머신 러닝 기반 주가 예측 (CatBoost)</vt:lpstr>
      <vt:lpstr>04 머신 러닝 기반 주가 예측 (CatBoost)</vt:lpstr>
      <vt:lpstr>04 머신 러닝 기반 주가 예측 (CatBoost)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04 머신 러닝 기반 주가 예측 (LightGBM)</vt:lpstr>
      <vt:lpstr>Q &amp; A</vt:lpstr>
      <vt:lpstr>—아이작 뉴턴 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ENT STOCK DATA ANALYZE &amp; PREDICT</dc:title>
  <cp:lastModifiedBy>Seo JungHwan</cp:lastModifiedBy>
  <cp:revision>34</cp:revision>
  <dcterms:modified xsi:type="dcterms:W3CDTF">2023-03-27T12:00:00Z</dcterms:modified>
</cp:coreProperties>
</file>